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51"/>
  </p:notesMasterIdLst>
  <p:handoutMasterIdLst>
    <p:handoutMasterId r:id="rId52"/>
  </p:handoutMasterIdLst>
  <p:sldIdLst>
    <p:sldId id="412" r:id="rId2"/>
    <p:sldId id="922" r:id="rId3"/>
    <p:sldId id="936" r:id="rId4"/>
    <p:sldId id="899" r:id="rId5"/>
    <p:sldId id="1020" r:id="rId6"/>
    <p:sldId id="892" r:id="rId7"/>
    <p:sldId id="1026" r:id="rId8"/>
    <p:sldId id="955" r:id="rId9"/>
    <p:sldId id="956" r:id="rId10"/>
    <p:sldId id="1017" r:id="rId11"/>
    <p:sldId id="1002" r:id="rId12"/>
    <p:sldId id="1013" r:id="rId13"/>
    <p:sldId id="1007" r:id="rId14"/>
    <p:sldId id="1008" r:id="rId15"/>
    <p:sldId id="1009" r:id="rId16"/>
    <p:sldId id="1010" r:id="rId17"/>
    <p:sldId id="1022" r:id="rId18"/>
    <p:sldId id="1011" r:id="rId19"/>
    <p:sldId id="1012" r:id="rId20"/>
    <p:sldId id="1014" r:id="rId21"/>
    <p:sldId id="1003" r:id="rId22"/>
    <p:sldId id="652" r:id="rId23"/>
    <p:sldId id="988" r:id="rId24"/>
    <p:sldId id="1027" r:id="rId25"/>
    <p:sldId id="664" r:id="rId26"/>
    <p:sldId id="1030" r:id="rId27"/>
    <p:sldId id="996" r:id="rId28"/>
    <p:sldId id="1023" r:id="rId29"/>
    <p:sldId id="1028" r:id="rId30"/>
    <p:sldId id="657" r:id="rId31"/>
    <p:sldId id="663" r:id="rId32"/>
    <p:sldId id="995" r:id="rId33"/>
    <p:sldId id="407" r:id="rId34"/>
    <p:sldId id="997" r:id="rId35"/>
    <p:sldId id="994" r:id="rId36"/>
    <p:sldId id="991" r:id="rId37"/>
    <p:sldId id="1024" r:id="rId38"/>
    <p:sldId id="1016" r:id="rId39"/>
    <p:sldId id="992" r:id="rId40"/>
    <p:sldId id="989" r:id="rId41"/>
    <p:sldId id="1031" r:id="rId42"/>
    <p:sldId id="1032" r:id="rId43"/>
    <p:sldId id="1025" r:id="rId44"/>
    <p:sldId id="982" r:id="rId45"/>
    <p:sldId id="941" r:id="rId46"/>
    <p:sldId id="874" r:id="rId47"/>
    <p:sldId id="634" r:id="rId48"/>
    <p:sldId id="985" r:id="rId49"/>
    <p:sldId id="954" r:id="rId50"/>
  </p:sldIdLst>
  <p:sldSz cx="9144000" cy="6858000" type="screen4x3"/>
  <p:notesSz cx="7315200" cy="96012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Heise" initials="JH" lastIdx="2" clrIdx="0">
    <p:extLst>
      <p:ext uri="{19B8F6BF-5375-455C-9EA6-DF929625EA0E}">
        <p15:presenceInfo xmlns:p15="http://schemas.microsoft.com/office/powerpoint/2012/main" userId="51385df9c449cac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C7FF"/>
    <a:srgbClr val="FFFFCC"/>
    <a:srgbClr val="FFCC99"/>
    <a:srgbClr val="FFFF00"/>
    <a:srgbClr val="5D8ACB"/>
    <a:srgbClr val="FF0000"/>
    <a:srgbClr val="EB57CB"/>
    <a:srgbClr val="A86ED4"/>
    <a:srgbClr val="CA061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2" autoAdjust="0"/>
    <p:restoredTop sz="94041" autoAdjust="0"/>
  </p:normalViewPr>
  <p:slideViewPr>
    <p:cSldViewPr>
      <p:cViewPr varScale="1">
        <p:scale>
          <a:sx n="69" d="100"/>
          <a:sy n="69" d="100"/>
        </p:scale>
        <p:origin x="48" y="8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2"/>
    </p:cViewPr>
  </p:sorterViewPr>
  <p:notesViewPr>
    <p:cSldViewPr>
      <p:cViewPr varScale="1">
        <p:scale>
          <a:sx n="53" d="100"/>
          <a:sy n="53" d="100"/>
        </p:scale>
        <p:origin x="-1896" y="-96"/>
      </p:cViewPr>
      <p:guideLst>
        <p:guide orient="horz" pos="3025"/>
        <p:guide pos="2304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68781" cy="4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33" tIns="46017" rIns="92033" bIns="46017" numCol="1" anchor="t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003" y="0"/>
            <a:ext cx="3170490" cy="4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33" tIns="46017" rIns="92033" bIns="46017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19602"/>
            <a:ext cx="3168781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33" tIns="46017" rIns="92033" bIns="46017" numCol="1" anchor="b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003" y="9119602"/>
            <a:ext cx="317049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33" tIns="46017" rIns="92033" bIns="46017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5C7FC9A-2BD0-4267-B42B-4699301ABF5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1723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68781" cy="4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33" tIns="46017" rIns="92033" bIns="46017" numCol="1" anchor="t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003" y="0"/>
            <a:ext cx="3170490" cy="4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33" tIns="46017" rIns="92033" bIns="46017" numCol="1" anchor="t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85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17550"/>
            <a:ext cx="4802188" cy="3602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2111"/>
            <a:ext cx="5852160" cy="432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33" tIns="46017" rIns="92033" bIns="460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19602"/>
            <a:ext cx="3168781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33" tIns="46017" rIns="92033" bIns="46017" numCol="1" anchor="b" anchorCtr="0" compatLnSpc="1">
            <a:prstTxWarp prst="textNoShape">
              <a:avLst/>
            </a:prstTxWarp>
          </a:bodyPr>
          <a:lstStyle>
            <a:lvl1pPr defTabSz="92075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003" y="9119602"/>
            <a:ext cx="317049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33" tIns="46017" rIns="92033" bIns="46017" numCol="1" anchor="b" anchorCtr="0" compatLnSpc="1">
            <a:prstTxWarp prst="textNoShape">
              <a:avLst/>
            </a:prstTxWarp>
          </a:bodyPr>
          <a:lstStyle>
            <a:lvl1pPr algn="r" defTabSz="92075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4A57EBA-3AD2-400E-B927-06614C58743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72488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2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483278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CD903D8-3748-4450-85BE-14554FF468D6}" type="slidenum">
              <a:rPr lang="nl-NL" smtClean="0">
                <a:latin typeface="Times New Roman" pitchFamily="18" charset="0"/>
              </a:rPr>
              <a:pPr>
                <a:defRPr/>
              </a:pPr>
              <a:t>25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CD903D8-3748-4450-85BE-14554FF468D6}" type="slidenum">
              <a:rPr lang="nl-NL" smtClean="0">
                <a:latin typeface="Times New Roman" pitchFamily="18" charset="0"/>
              </a:rPr>
              <a:pPr>
                <a:defRPr/>
              </a:pPr>
              <a:t>26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22970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CD903D8-3748-4450-85BE-14554FF468D6}" type="slidenum">
              <a:rPr lang="nl-NL" smtClean="0">
                <a:latin typeface="Times New Roman" pitchFamily="18" charset="0"/>
              </a:rPr>
              <a:pPr>
                <a:defRPr/>
              </a:pPr>
              <a:t>27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61073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CD903D8-3748-4450-85BE-14554FF468D6}" type="slidenum">
              <a:rPr lang="nl-NL" smtClean="0">
                <a:latin typeface="Times New Roman" pitchFamily="18" charset="0"/>
              </a:rPr>
              <a:pPr>
                <a:defRPr/>
              </a:pPr>
              <a:t>28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535071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29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684907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CD903D8-3748-4450-85BE-14554FF468D6}" type="slidenum">
              <a:rPr lang="nl-NL" smtClean="0">
                <a:latin typeface="Times New Roman" pitchFamily="18" charset="0"/>
              </a:rPr>
              <a:pPr>
                <a:defRPr/>
              </a:pPr>
              <a:t>30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CD903D8-3748-4450-85BE-14554FF468D6}" type="slidenum">
              <a:rPr lang="nl-NL" smtClean="0">
                <a:latin typeface="Times New Roman" pitchFamily="18" charset="0"/>
              </a:rPr>
              <a:pPr>
                <a:defRPr/>
              </a:pPr>
              <a:t>31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CD903D8-3748-4450-85BE-14554FF468D6}" type="slidenum">
              <a:rPr lang="nl-NL" smtClean="0">
                <a:latin typeface="Times New Roman" pitchFamily="18" charset="0"/>
              </a:rPr>
              <a:pPr>
                <a:defRPr/>
              </a:pPr>
              <a:t>32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213773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CD903D8-3748-4450-85BE-14554FF468D6}" type="slidenum">
              <a:rPr lang="nl-NL" smtClean="0">
                <a:latin typeface="Times New Roman" pitchFamily="18" charset="0"/>
              </a:rPr>
              <a:pPr>
                <a:defRPr/>
              </a:pPr>
              <a:t>34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279124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CD903D8-3748-4450-85BE-14554FF468D6}" type="slidenum">
              <a:rPr lang="nl-NL" smtClean="0">
                <a:latin typeface="Times New Roman" pitchFamily="18" charset="0"/>
              </a:rPr>
              <a:pPr>
                <a:defRPr/>
              </a:pPr>
              <a:t>35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055312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3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36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137301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37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124035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38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862434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39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600296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40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629024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41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629423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42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601853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43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121487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44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974781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46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7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2634481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48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6593669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49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241087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10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67653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18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jdelijke aanduiding voor dia-afbeelding 1">
            <a:extLst>
              <a:ext uri="{FF2B5EF4-FFF2-40B4-BE49-F238E27FC236}">
                <a16:creationId xmlns:a16="http://schemas.microsoft.com/office/drawing/2014/main" id="{DDA59999-1F61-4417-BC22-FB2C897C8B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Tijdelijke aanduiding voor notities 2">
            <a:extLst>
              <a:ext uri="{FF2B5EF4-FFF2-40B4-BE49-F238E27FC236}">
                <a16:creationId xmlns:a16="http://schemas.microsoft.com/office/drawing/2014/main" id="{B6DD438D-C564-440F-A5A0-6DC1FEE522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l-NL"/>
              <a:t>Next Hawking, Einstein, Newton in Star Trek</a:t>
            </a:r>
          </a:p>
        </p:txBody>
      </p:sp>
      <p:sp>
        <p:nvSpPr>
          <p:cNvPr id="30724" name="Tijdelijke aanduiding voor dianummer 3">
            <a:extLst>
              <a:ext uri="{FF2B5EF4-FFF2-40B4-BE49-F238E27FC236}">
                <a16:creationId xmlns:a16="http://schemas.microsoft.com/office/drawing/2014/main" id="{AE6E80D4-E5F7-4900-9FE1-261E85FB6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9pPr>
          </a:lstStyle>
          <a:p>
            <a:fld id="{8490F806-1C74-42BD-9C11-2619D3091763}" type="slidenum">
              <a:rPr lang="en-US" altLang="nl-NL" sz="1200"/>
              <a:pPr/>
              <a:t>19</a:t>
            </a:fld>
            <a:endParaRPr lang="en-US" altLang="nl-NL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jdelijke aanduiding voor dia-afbeelding 1">
            <a:extLst>
              <a:ext uri="{FF2B5EF4-FFF2-40B4-BE49-F238E27FC236}">
                <a16:creationId xmlns:a16="http://schemas.microsoft.com/office/drawing/2014/main" id="{F6881784-9A13-4DFD-A9CC-D2E2BE7016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Tijdelijke aanduiding voor notities 2">
            <a:extLst>
              <a:ext uri="{FF2B5EF4-FFF2-40B4-BE49-F238E27FC236}">
                <a16:creationId xmlns:a16="http://schemas.microsoft.com/office/drawing/2014/main" id="{2F098D0D-2689-4BF0-B39B-EAFEDD3F73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nl-NL"/>
              <a:t>Next :  vacuum fluctuations</a:t>
            </a:r>
          </a:p>
        </p:txBody>
      </p:sp>
      <p:sp>
        <p:nvSpPr>
          <p:cNvPr id="32772" name="Tijdelijke aanduiding voor dianummer 3">
            <a:extLst>
              <a:ext uri="{FF2B5EF4-FFF2-40B4-BE49-F238E27FC236}">
                <a16:creationId xmlns:a16="http://schemas.microsoft.com/office/drawing/2014/main" id="{C0B71F61-AD04-4EB6-AA47-48B2E8CA3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9pPr>
          </a:lstStyle>
          <a:p>
            <a:fld id="{F8D54F2D-D0B1-4F6C-8EB7-CE35E320D40C}" type="slidenum">
              <a:rPr lang="en-US" altLang="nl-NL" sz="1200"/>
              <a:pPr/>
              <a:t>22</a:t>
            </a:fld>
            <a:endParaRPr lang="en-US" altLang="nl-NL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50B24CA-004D-4238-91BC-EDF18D159942}" type="slidenum">
              <a:rPr lang="nl-NL" smtClean="0">
                <a:latin typeface="Times New Roman" pitchFamily="18" charset="0"/>
              </a:rPr>
              <a:pPr>
                <a:defRPr/>
              </a:pPr>
              <a:t>23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2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442621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CD903D8-3748-4450-85BE-14554FF468D6}" type="slidenum">
              <a:rPr lang="nl-NL" smtClean="0">
                <a:latin typeface="Times New Roman" pitchFamily="18" charset="0"/>
              </a:rPr>
              <a:pPr>
                <a:defRPr/>
              </a:pPr>
              <a:t>24</a:t>
            </a:fld>
            <a:endParaRPr lang="nl-NL"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3617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test1</a:t>
            </a:r>
          </a:p>
          <a:p>
            <a:pPr eaLnBrk="1" hangingPunct="1"/>
            <a:r>
              <a:rPr lang="en-US" altLang="en-US"/>
              <a:t>aaaaaaaaaaaaaaa</a:t>
            </a:r>
          </a:p>
          <a:p>
            <a:pPr eaLnBrk="1" hangingPunct="1"/>
            <a:r>
              <a:rPr lang="en-US" altLang="en-US"/>
              <a:t>bbbbbbbbbbbbbbbbbbbb</a:t>
            </a:r>
          </a:p>
          <a:p>
            <a:pPr eaLnBrk="1" hangingPunct="1"/>
            <a:r>
              <a:rPr lang="en-US" altLang="en-US"/>
              <a:t>cccccccccccccccccccccccc</a:t>
            </a:r>
          </a:p>
          <a:p>
            <a:pPr eaLnBrk="1" hangingPunct="1"/>
            <a:r>
              <a:rPr lang="en-US" altLang="en-US"/>
              <a:t>ddddddddddddddddddddddddddddddd</a:t>
            </a:r>
          </a:p>
          <a:p>
            <a:pPr eaLnBrk="1" hangingPunct="1"/>
            <a:r>
              <a:rPr lang="en-US" altLang="en-US"/>
              <a:t>fffffffffffffffffffffffffffffffffffffffffffffff</a:t>
            </a:r>
          </a:p>
          <a:p>
            <a:pPr eaLnBrk="1" hangingPunct="1"/>
            <a:r>
              <a:rPr lang="en-US" altLang="en-US"/>
              <a:t>ffffffffff</a:t>
            </a:r>
          </a:p>
          <a:p>
            <a:pPr eaLnBrk="1" hangingPunct="1"/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59349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HOVO 26-02-2016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C9AE05F-2B02-4194-9C45-72E3DD21FE2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73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HOVO 26-02-2016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45889A15-E314-4D73-A1E5-D5E8D9F5FD3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7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5288" y="274638"/>
            <a:ext cx="2095500" cy="6583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35688" cy="6583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HOVO 26-02-2016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5DCEC805-3FC9-4EC9-9D8E-3F139D5C94A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69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F1A3517C-2545-4005-A7C2-7AD7DEF7763B}"/>
              </a:ext>
            </a:extLst>
          </p:cNvPr>
          <p:cNvCxnSpPr/>
          <p:nvPr userDrawn="1"/>
        </p:nvCxnSpPr>
        <p:spPr bwMode="auto">
          <a:xfrm rot="5400000">
            <a:off x="-3000404" y="3429000"/>
            <a:ext cx="6858000" cy="1588"/>
          </a:xfrm>
          <a:prstGeom prst="line">
            <a:avLst/>
          </a:prstGeom>
          <a:solidFill>
            <a:schemeClr val="accent1"/>
          </a:solidFill>
          <a:ln w="63500" cap="flat" cmpd="tri" algn="ctr"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>
            <a:outerShdw blurRad="457200" dist="698500" dir="5820000" sx="109000" sy="109000" algn="ctr" rotWithShape="0">
              <a:srgbClr val="000000">
                <a:alpha val="39000"/>
              </a:srgbClr>
            </a:outerShdw>
          </a:effectLst>
          <a:scene3d>
            <a:camera prst="orthographicFront"/>
            <a:lightRig rig="threePt" dir="t"/>
          </a:scene3d>
          <a:sp3d>
            <a:bevelB w="165100" prst="coolSlant"/>
          </a:sp3d>
        </p:spPr>
      </p:cxnSp>
    </p:spTree>
    <p:extLst>
      <p:ext uri="{BB962C8B-B14F-4D97-AF65-F5344CB8AC3E}">
        <p14:creationId xmlns:p14="http://schemas.microsoft.com/office/powerpoint/2010/main" val="399642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HOVO 26-02-2016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4FCDE236-3501-490A-820D-2CEECB847BA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33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HOVO 26-02-2016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845AB19-85C5-46BC-BEE4-341A6D4119C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23320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88" y="23320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HOVO 26-02-2016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B70B03EE-1303-44CB-A98C-3450F93EE1A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25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HOVO 26-02-2016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56E8B68-7995-462F-B6D8-C9DC498019E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8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HOVO 26-02-2016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39F4F61-FB75-481C-881E-5F33B43C13D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1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HOVO 26-02-2016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C334A24-0E4F-4F6B-B0DA-D207C7632F0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2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HOVO 26-02-2016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28541D6E-916F-491C-871E-B1E0F65FD10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10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HOVO 26-02-2016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95EDF09-9C2E-4466-8DD7-CF759D21DEB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96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23320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Klik om de opmaakprofielen van de modeltekst te bewerken</a:t>
            </a:r>
          </a:p>
          <a:p>
            <a:pPr lvl="1"/>
            <a:r>
              <a:rPr lang="en-US" altLang="en-US"/>
              <a:t>Tweede niveau</a:t>
            </a:r>
          </a:p>
          <a:p>
            <a:pPr lvl="2"/>
            <a:r>
              <a:rPr lang="en-US" altLang="en-US"/>
              <a:t>Derde niveau</a:t>
            </a:r>
          </a:p>
          <a:p>
            <a:pPr lvl="3"/>
            <a:r>
              <a:rPr lang="en-US" altLang="en-US"/>
              <a:t>Vierde niveau</a:t>
            </a:r>
          </a:p>
          <a:p>
            <a:pPr lvl="4"/>
            <a:r>
              <a:rPr lang="en-US" altLang="en-US"/>
              <a:t>Vijfde niveau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HOVO 26-02-2016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81750"/>
            <a:ext cx="2133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7A89F3AE-091E-49BC-A5B9-4B05A638FC4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7288"/>
            <a:ext cx="9144000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SronLogo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453188"/>
            <a:ext cx="876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slideLayout" Target="../slideLayouts/slideLayout7.xml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2" Type="http://schemas.openxmlformats.org/officeDocument/2006/relationships/audio" Target="../media/media3.WAV"/><Relationship Id="rId16" Type="http://schemas.openxmlformats.org/officeDocument/2006/relationships/image" Target="../media/image41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image" Target="../media/image40.png"/><Relationship Id="rId10" Type="http://schemas.openxmlformats.org/officeDocument/2006/relationships/audio" Target="../media/media7.WAV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43.JP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4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audio" Target="../media/media11.mp3"/><Relationship Id="rId11" Type="http://schemas.openxmlformats.org/officeDocument/2006/relationships/image" Target="../media/image5.jpeg"/><Relationship Id="rId5" Type="http://schemas.microsoft.com/office/2007/relationships/media" Target="../media/media11.mp3"/><Relationship Id="rId10" Type="http://schemas.openxmlformats.org/officeDocument/2006/relationships/notesSlide" Target="../notesSlides/notesSlide18.xml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gif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6" Type="http://schemas.openxmlformats.org/officeDocument/2006/relationships/image" Target="../media/image45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6" Type="http://schemas.openxmlformats.org/officeDocument/2006/relationships/image" Target="../media/image4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5.wmv"/><Relationship Id="rId1" Type="http://schemas.microsoft.com/office/2007/relationships/media" Target="../media/media15.wmv"/><Relationship Id="rId6" Type="http://schemas.openxmlformats.org/officeDocument/2006/relationships/image" Target="../media/image50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5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.png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0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971666" y="6381328"/>
            <a:ext cx="5976664" cy="36004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altLang="en-US" sz="1800" dirty="0">
                <a:solidFill>
                  <a:srgbClr val="FFFF00"/>
                </a:solidFill>
              </a:rPr>
              <a:t>John Heise, HOVO-Utrecht </a:t>
            </a:r>
            <a:endParaRPr lang="en-GB" altLang="en-US" sz="1600" b="0" dirty="0">
              <a:solidFill>
                <a:srgbClr val="FFFF00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801963" y="6334581"/>
            <a:ext cx="16209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000" dirty="0">
                <a:solidFill>
                  <a:srgbClr val="FFFF00"/>
                </a:solidFill>
              </a:rPr>
              <a:t> 16 juli 2021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0068F141-FB78-4413-9513-F75CB5E3A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700" y="5481285"/>
            <a:ext cx="6984970" cy="792110"/>
          </a:xfrm>
          <a:prstGeom prst="rect">
            <a:avLst/>
          </a:prstGeom>
          <a:solidFill>
            <a:srgbClr val="99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altLang="en-US" dirty="0">
                <a:solidFill>
                  <a:srgbClr val="FFFF00"/>
                </a:solidFill>
              </a:rPr>
              <a:t>John </a:t>
            </a:r>
            <a:r>
              <a:rPr lang="en-GB" altLang="en-US" dirty="0" err="1">
                <a:solidFill>
                  <a:srgbClr val="FFFF00"/>
                </a:solidFill>
              </a:rPr>
              <a:t>Heise</a:t>
            </a:r>
            <a:r>
              <a:rPr lang="en-GB" altLang="en-US" dirty="0">
                <a:solidFill>
                  <a:srgbClr val="FFFF00"/>
                </a:solidFill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altLang="en-US" sz="2000" b="0" dirty="0">
                <a:solidFill>
                  <a:srgbClr val="FFFF00"/>
                </a:solidFill>
              </a:rPr>
              <a:t>SRON-</a:t>
            </a:r>
            <a:r>
              <a:rPr lang="en-GB" altLang="en-US" sz="2000" b="0" dirty="0" err="1">
                <a:solidFill>
                  <a:srgbClr val="FFFF00"/>
                </a:solidFill>
              </a:rPr>
              <a:t>Ruimteonderzoek</a:t>
            </a:r>
            <a:r>
              <a:rPr lang="en-GB" altLang="en-US" sz="2000" b="0" dirty="0">
                <a:solidFill>
                  <a:srgbClr val="FFFF00"/>
                </a:solidFill>
              </a:rPr>
              <a:t> Nederland</a:t>
            </a:r>
          </a:p>
        </p:txBody>
      </p:sp>
      <p:pic>
        <p:nvPicPr>
          <p:cNvPr id="3" name="The Doubly Warped World of Binary Black Holes_WMV V9">
            <a:hlinkClick r:id="" action="ppaction://media"/>
            <a:extLst>
              <a:ext uri="{FF2B5EF4-FFF2-40B4-BE49-F238E27FC236}">
                <a16:creationId xmlns:a16="http://schemas.microsoft.com/office/drawing/2014/main" id="{CBC797B9-606A-4244-9083-2C01CED6DC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  <p:pic>
        <p:nvPicPr>
          <p:cNvPr id="6" name="The Doubly Warped World of Binary Black Holes_WMV V9">
            <a:hlinkClick r:id="" action="ppaction://media"/>
            <a:extLst>
              <a:ext uri="{FF2B5EF4-FFF2-40B4-BE49-F238E27FC236}">
                <a16:creationId xmlns:a16="http://schemas.microsoft.com/office/drawing/2014/main" id="{954B43FB-B285-4BA6-815E-2707B0C0E4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00" y="1515364"/>
            <a:ext cx="5256730" cy="3942548"/>
          </a:xfrm>
          <a:prstGeom prst="rect">
            <a:avLst/>
          </a:prstGeom>
        </p:spPr>
      </p:pic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9408"/>
            <a:ext cx="8353038" cy="77555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Reis </a:t>
            </a:r>
            <a:r>
              <a:rPr lang="en-US" sz="2800" b="1" dirty="0" err="1">
                <a:solidFill>
                  <a:srgbClr val="FFFF00"/>
                </a:solidFill>
              </a:rPr>
              <a:t>naar</a:t>
            </a:r>
            <a:r>
              <a:rPr lang="en-US" sz="2800" b="1" dirty="0">
                <a:solidFill>
                  <a:srgbClr val="FFFF00"/>
                </a:solidFill>
              </a:rPr>
              <a:t> het </a:t>
            </a:r>
            <a:r>
              <a:rPr lang="en-US" sz="2800" b="1" dirty="0" err="1">
                <a:solidFill>
                  <a:srgbClr val="FFFF00"/>
                </a:solidFill>
              </a:rPr>
              <a:t>binnenste</a:t>
            </a:r>
            <a:r>
              <a:rPr lang="en-US" sz="2800" b="1" dirty="0">
                <a:solidFill>
                  <a:srgbClr val="FFFF00"/>
                </a:solidFill>
              </a:rPr>
              <a:t> van </a:t>
            </a:r>
            <a:r>
              <a:rPr lang="en-US" sz="2800" b="1" dirty="0" err="1">
                <a:solidFill>
                  <a:srgbClr val="FFFF00"/>
                </a:solidFill>
              </a:rPr>
              <a:t>een</a:t>
            </a:r>
            <a:r>
              <a:rPr lang="en-US" sz="2800" b="1" dirty="0">
                <a:solidFill>
                  <a:srgbClr val="FFFF00"/>
                </a:solidFill>
              </a:rPr>
              <a:t> Zwart Gat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cursus </a:t>
            </a:r>
            <a:r>
              <a:rPr lang="en-US" sz="2400" dirty="0" err="1">
                <a:solidFill>
                  <a:srgbClr val="FFFF00"/>
                </a:solidFill>
              </a:rPr>
              <a:t>Zwarte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Gaten</a:t>
            </a:r>
            <a:endParaRPr lang="en-US" altLang="en-US" sz="2400" dirty="0">
              <a:solidFill>
                <a:srgbClr val="FFFF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4BFB41D-E642-4A42-930B-F71D580B23A5}"/>
              </a:ext>
            </a:extLst>
          </p:cNvPr>
          <p:cNvSpPr txBox="1"/>
          <p:nvPr/>
        </p:nvSpPr>
        <p:spPr>
          <a:xfrm>
            <a:off x="827480" y="942896"/>
            <a:ext cx="7921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FFFF00"/>
                </a:solidFill>
              </a:rPr>
              <a:t>College begint straks.  Dubbele </a:t>
            </a:r>
            <a:r>
              <a:rPr lang="nl-NL" sz="1400" dirty="0" err="1">
                <a:solidFill>
                  <a:srgbClr val="FFFF00"/>
                </a:solidFill>
              </a:rPr>
              <a:t>supermassieve</a:t>
            </a:r>
            <a:r>
              <a:rPr lang="nl-NL" sz="1400" dirty="0">
                <a:solidFill>
                  <a:srgbClr val="FFFF00"/>
                </a:solidFill>
              </a:rPr>
              <a:t> Zwarte Gaten komen voor. Uiteindelijk zullen ze naar elkaar </a:t>
            </a:r>
            <a:r>
              <a:rPr lang="nl-NL" sz="1400" dirty="0" err="1">
                <a:solidFill>
                  <a:srgbClr val="FFFF00"/>
                </a:solidFill>
              </a:rPr>
              <a:t>spiraliseren</a:t>
            </a:r>
            <a:r>
              <a:rPr lang="nl-NL" sz="1400" dirty="0">
                <a:solidFill>
                  <a:srgbClr val="FFFF00"/>
                </a:solidFill>
              </a:rPr>
              <a:t> en botsen. De langgolvige zwaartekrachtstraling van dergelijke explosies kunnen in de toekomst gezien worden met de nog te lanceren LISA-satelliet</a:t>
            </a:r>
          </a:p>
        </p:txBody>
      </p:sp>
    </p:spTree>
    <p:extLst>
      <p:ext uri="{BB962C8B-B14F-4D97-AF65-F5344CB8AC3E}">
        <p14:creationId xmlns:p14="http://schemas.microsoft.com/office/powerpoint/2010/main" val="284205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076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7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72E108F5-D50F-412C-9C08-C818497E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0" y="-1374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-36640" y="-27480"/>
            <a:ext cx="8121829" cy="64809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3200" b="1" dirty="0" err="1"/>
              <a:t>Algemene</a:t>
            </a:r>
            <a:r>
              <a:rPr lang="en-GB" altLang="en-US" sz="3200" b="1" dirty="0"/>
              <a:t> </a:t>
            </a:r>
            <a:r>
              <a:rPr lang="en-GB" altLang="en-US" sz="3200" b="1" dirty="0" err="1"/>
              <a:t>Relativiteitstheorie</a:t>
            </a:r>
            <a:endParaRPr lang="en-GB" altLang="en-US" sz="2000" b="1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/>
          </a:p>
        </p:txBody>
      </p: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1788920" y="213282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60" y="4299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pic>
        <p:nvPicPr>
          <p:cNvPr id="13" name="Picture 3" descr="Einstein_patentoff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862" y="121483"/>
            <a:ext cx="1321498" cy="197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35370" y="692620"/>
            <a:ext cx="7749222" cy="1096884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altLang="en-US" sz="2000" b="0" kern="0" dirty="0"/>
              <a:t>● </a:t>
            </a:r>
            <a:r>
              <a:rPr lang="en-US" altLang="en-US" sz="2000" b="0" kern="0" dirty="0" err="1"/>
              <a:t>gebaseerd</a:t>
            </a:r>
            <a:r>
              <a:rPr lang="en-US" altLang="en-US" sz="2000" b="0" kern="0" dirty="0"/>
              <a:t> op het </a:t>
            </a:r>
            <a:r>
              <a:rPr lang="en-US" altLang="en-US" sz="2000" b="0" kern="0" dirty="0" err="1"/>
              <a:t>Equivalentie</a:t>
            </a:r>
            <a:r>
              <a:rPr lang="en-US" altLang="en-US" sz="2000" b="0" kern="0" dirty="0"/>
              <a:t> </a:t>
            </a:r>
            <a:r>
              <a:rPr lang="en-US" altLang="en-US" sz="2000" b="0" kern="0" dirty="0" err="1"/>
              <a:t>principe</a:t>
            </a:r>
            <a:r>
              <a:rPr lang="en-US" altLang="en-US" sz="2000" b="0" kern="0" dirty="0"/>
              <a:t>, “lift-experiment”</a:t>
            </a:r>
          </a:p>
          <a:p>
            <a:pPr algn="l"/>
            <a:r>
              <a:rPr lang="en-US" altLang="en-US" sz="2000" b="0" kern="0" dirty="0"/>
              <a:t>   </a:t>
            </a:r>
            <a:r>
              <a:rPr lang="en-US" altLang="en-US" sz="1600" b="0" kern="0" dirty="0" err="1"/>
              <a:t>lokaal</a:t>
            </a:r>
            <a:r>
              <a:rPr lang="en-US" altLang="en-US" sz="1600" b="0" kern="0" dirty="0"/>
              <a:t> </a:t>
            </a:r>
            <a:r>
              <a:rPr lang="en-US" altLang="en-US" sz="1600" b="0" kern="0" dirty="0" err="1"/>
              <a:t>geen</a:t>
            </a:r>
            <a:r>
              <a:rPr lang="en-US" altLang="en-US" sz="1600" b="0" kern="0" dirty="0"/>
              <a:t> </a:t>
            </a:r>
            <a:r>
              <a:rPr lang="en-US" altLang="en-US" sz="1600" b="0" kern="0" dirty="0" err="1"/>
              <a:t>verschil</a:t>
            </a:r>
            <a:r>
              <a:rPr lang="en-US" altLang="en-US" sz="1600" b="0" kern="0" dirty="0"/>
              <a:t> </a:t>
            </a:r>
            <a:r>
              <a:rPr lang="en-US" altLang="en-US" sz="1600" b="0" kern="0" dirty="0" err="1"/>
              <a:t>tussen</a:t>
            </a:r>
            <a:r>
              <a:rPr lang="en-US" altLang="en-US" sz="1600" b="0" kern="0" dirty="0"/>
              <a:t> </a:t>
            </a:r>
            <a:r>
              <a:rPr lang="en-US" altLang="en-US" sz="1600" b="0" kern="0" dirty="0" err="1"/>
              <a:t>versnelde</a:t>
            </a:r>
            <a:r>
              <a:rPr lang="en-US" altLang="en-US" sz="1600" b="0" kern="0" dirty="0"/>
              <a:t> lift </a:t>
            </a:r>
          </a:p>
          <a:p>
            <a:pPr algn="l"/>
            <a:r>
              <a:rPr lang="en-US" altLang="en-US" sz="1600" b="0" kern="0" dirty="0"/>
              <a:t>    </a:t>
            </a:r>
            <a:r>
              <a:rPr lang="en-US" altLang="en-US" sz="1600" b="0" kern="0" dirty="0" err="1"/>
              <a:t>en</a:t>
            </a:r>
            <a:r>
              <a:rPr lang="en-US" altLang="en-US" sz="1600" b="0" kern="0" dirty="0"/>
              <a:t> </a:t>
            </a:r>
            <a:r>
              <a:rPr lang="en-US" altLang="en-US" sz="1600" b="0" kern="0" dirty="0" err="1"/>
              <a:t>versnelling</a:t>
            </a:r>
            <a:r>
              <a:rPr lang="en-US" altLang="en-US" sz="1600" b="0" kern="0" dirty="0"/>
              <a:t> </a:t>
            </a:r>
            <a:r>
              <a:rPr lang="en-US" altLang="en-US" sz="1600" b="0" kern="0" dirty="0" err="1"/>
              <a:t>vd</a:t>
            </a:r>
            <a:r>
              <a:rPr lang="en-US" altLang="en-US" sz="1600" b="0" kern="0" dirty="0"/>
              <a:t> </a:t>
            </a:r>
            <a:r>
              <a:rPr lang="en-US" altLang="en-US" sz="1600" b="0" kern="0" dirty="0" err="1"/>
              <a:t>zwaartekracht</a:t>
            </a:r>
            <a:endParaRPr lang="en-US" altLang="en-US" sz="1800" b="0" kern="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86651CA-1EB5-4E48-A538-81D853698AFA}"/>
              </a:ext>
            </a:extLst>
          </p:cNvPr>
          <p:cNvSpPr txBox="1"/>
          <p:nvPr/>
        </p:nvSpPr>
        <p:spPr>
          <a:xfrm>
            <a:off x="2411700" y="2165765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Drie belangrijke verschillen met Newton: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ABBF874-8242-4C4B-9211-9C32D417FEEB}"/>
              </a:ext>
            </a:extLst>
          </p:cNvPr>
          <p:cNvSpPr txBox="1"/>
          <p:nvPr/>
        </p:nvSpPr>
        <p:spPr>
          <a:xfrm>
            <a:off x="2518707" y="2644373"/>
            <a:ext cx="6013843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nl-NL" sz="2000" dirty="0"/>
              <a:t>● </a:t>
            </a:r>
            <a:r>
              <a:rPr lang="nl-NL" sz="2000" b="1" dirty="0"/>
              <a:t>Licht wordt afgebogen in zwaartekrachtveld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42A2CC9-61C2-4E19-BEFD-8826F1D874CA}"/>
              </a:ext>
            </a:extLst>
          </p:cNvPr>
          <p:cNvSpPr txBox="1"/>
          <p:nvPr/>
        </p:nvSpPr>
        <p:spPr>
          <a:xfrm>
            <a:off x="2518707" y="3193710"/>
            <a:ext cx="6013843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nl-NL" b="1" dirty="0"/>
              <a:t>● Licht verschuift in golflengte</a:t>
            </a:r>
          </a:p>
          <a:p>
            <a:r>
              <a:rPr lang="nl-NL" b="1" dirty="0"/>
              <a:t>   Gravitatieroodverschuiving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6D77219-5255-46C5-B87F-23EAE7ED0D97}"/>
              </a:ext>
            </a:extLst>
          </p:cNvPr>
          <p:cNvSpPr txBox="1"/>
          <p:nvPr/>
        </p:nvSpPr>
        <p:spPr>
          <a:xfrm>
            <a:off x="2518707" y="3974916"/>
            <a:ext cx="6013843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nl-NL" b="1" dirty="0"/>
              <a:t>● Gravitatie-tijddilatatie</a:t>
            </a:r>
          </a:p>
          <a:p>
            <a:r>
              <a:rPr lang="nl-NL" b="1" dirty="0"/>
              <a:t>   de tijd tikt langzamer in zwaartekrachtsveld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F9861A7-A853-4AF5-8E9B-BA25E3324D59}"/>
              </a:ext>
            </a:extLst>
          </p:cNvPr>
          <p:cNvSpPr txBox="1"/>
          <p:nvPr/>
        </p:nvSpPr>
        <p:spPr>
          <a:xfrm>
            <a:off x="2443822" y="4740322"/>
            <a:ext cx="554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Al  deze effecten treden extreem op in Zwarte Gaten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9DCDC73-3561-4B7C-B446-E83EBD7E8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" y="1861844"/>
            <a:ext cx="1750559" cy="180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9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3122DDEB-0B3C-49D1-99BD-B997365C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0" y="-1374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7480"/>
            <a:ext cx="8043848" cy="865680"/>
          </a:xfrm>
        </p:spPr>
        <p:txBody>
          <a:bodyPr/>
          <a:lstStyle/>
          <a:p>
            <a:r>
              <a:rPr lang="en-US" altLang="en-US" dirty="0"/>
              <a:t>Licht </a:t>
            </a:r>
            <a:r>
              <a:rPr lang="en-US" altLang="en-US" dirty="0" err="1"/>
              <a:t>en</a:t>
            </a:r>
            <a:r>
              <a:rPr lang="en-US" altLang="en-US" dirty="0"/>
              <a:t> </a:t>
            </a:r>
            <a:r>
              <a:rPr lang="en-US" altLang="en-US" dirty="0" err="1"/>
              <a:t>zwaartekracht</a:t>
            </a:r>
            <a:r>
              <a:rPr lang="en-US" altLang="en-US" dirty="0"/>
              <a:t>  (2)</a:t>
            </a:r>
            <a:br>
              <a:rPr lang="en-US" altLang="en-US" dirty="0"/>
            </a:br>
            <a:r>
              <a:rPr lang="en-US" altLang="en-US" sz="2800" dirty="0" err="1"/>
              <a:t>Gravitatie-roodverschuiving</a:t>
            </a:r>
            <a:endParaRPr lang="en-US" altLang="en-US" sz="28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799" y="1143000"/>
            <a:ext cx="8662889" cy="773790"/>
          </a:xfrm>
          <a:solidFill>
            <a:srgbClr val="FFFF99"/>
          </a:solidFill>
          <a:ln w="19050"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altLang="en-US" sz="1800" dirty="0"/>
              <a:t>2 Licht </a:t>
            </a:r>
            <a:r>
              <a:rPr lang="en-US" altLang="en-US" sz="1800" dirty="0" err="1"/>
              <a:t>uit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zwaartekrachtveld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heeft</a:t>
            </a:r>
            <a:r>
              <a:rPr lang="en-US" altLang="en-US" sz="1800" dirty="0"/>
              <a:t> minder </a:t>
            </a:r>
            <a:r>
              <a:rPr lang="en-US" altLang="en-US" sz="1800" dirty="0" err="1"/>
              <a:t>energie</a:t>
            </a:r>
            <a:r>
              <a:rPr lang="en-US" altLang="en-US" sz="1800" dirty="0"/>
              <a:t>=</a:t>
            </a:r>
            <a:r>
              <a:rPr lang="en-US" altLang="en-US" sz="1800" dirty="0" err="1"/>
              <a:t>lagere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frequentie</a:t>
            </a:r>
            <a:r>
              <a:rPr lang="en-US" altLang="en-US" sz="1800" dirty="0"/>
              <a:t> E=h f:</a:t>
            </a:r>
          </a:p>
          <a:p>
            <a:pPr marL="0" indent="0">
              <a:buNone/>
            </a:pPr>
            <a:r>
              <a:rPr lang="en-US" altLang="en-US" sz="1800" dirty="0"/>
              <a:t>   </a:t>
            </a:r>
            <a:r>
              <a:rPr lang="en-US" altLang="en-US" sz="1800" dirty="0" err="1"/>
              <a:t>a.Gravitatie-roodverschuiving</a:t>
            </a:r>
            <a:r>
              <a:rPr lang="en-US" altLang="en-US" sz="1800" dirty="0"/>
              <a:t> </a:t>
            </a:r>
            <a:endParaRPr lang="en-US" alt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402723" y="159635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831005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3122DDEB-0B3C-49D1-99BD-B997365C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0" y="-1374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7480"/>
            <a:ext cx="8043848" cy="865680"/>
          </a:xfrm>
        </p:spPr>
        <p:txBody>
          <a:bodyPr/>
          <a:lstStyle/>
          <a:p>
            <a:r>
              <a:rPr lang="en-US" altLang="en-US" dirty="0"/>
              <a:t>Licht </a:t>
            </a:r>
            <a:r>
              <a:rPr lang="en-US" altLang="en-US" dirty="0" err="1"/>
              <a:t>en</a:t>
            </a:r>
            <a:r>
              <a:rPr lang="en-US" altLang="en-US" dirty="0"/>
              <a:t> </a:t>
            </a:r>
            <a:r>
              <a:rPr lang="en-US" altLang="en-US" dirty="0" err="1"/>
              <a:t>zwaartekracht</a:t>
            </a:r>
            <a:r>
              <a:rPr lang="en-US" altLang="en-US" dirty="0"/>
              <a:t>  (2)</a:t>
            </a:r>
            <a:br>
              <a:rPr lang="en-US" altLang="en-US" dirty="0"/>
            </a:br>
            <a:r>
              <a:rPr lang="en-US" altLang="en-US" sz="2800" dirty="0" err="1"/>
              <a:t>Gravitatie-roodverschuiving</a:t>
            </a:r>
            <a:endParaRPr lang="en-US" altLang="en-US" sz="28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799" y="1143000"/>
            <a:ext cx="8662889" cy="773790"/>
          </a:xfrm>
          <a:solidFill>
            <a:srgbClr val="FFFF99"/>
          </a:solidFill>
          <a:ln w="19050"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altLang="en-US" sz="1800" dirty="0"/>
              <a:t>2 Licht </a:t>
            </a:r>
            <a:r>
              <a:rPr lang="en-US" altLang="en-US" sz="1800" dirty="0" err="1"/>
              <a:t>uit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zwaartekrachtveld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heeft</a:t>
            </a:r>
            <a:r>
              <a:rPr lang="en-US" altLang="en-US" sz="1800" dirty="0"/>
              <a:t> minder </a:t>
            </a:r>
            <a:r>
              <a:rPr lang="en-US" altLang="en-US" sz="1800" dirty="0" err="1"/>
              <a:t>energie</a:t>
            </a:r>
            <a:r>
              <a:rPr lang="en-US" altLang="en-US" sz="1800" dirty="0"/>
              <a:t>=</a:t>
            </a:r>
            <a:r>
              <a:rPr lang="en-US" altLang="en-US" sz="1800" dirty="0" err="1"/>
              <a:t>lagere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frequentie</a:t>
            </a:r>
            <a:r>
              <a:rPr lang="en-US" altLang="en-US" sz="1800" dirty="0"/>
              <a:t> E=h f:</a:t>
            </a:r>
          </a:p>
          <a:p>
            <a:pPr marL="0" indent="0">
              <a:buNone/>
            </a:pPr>
            <a:r>
              <a:rPr lang="en-US" altLang="en-US" sz="1800" dirty="0"/>
              <a:t>   </a:t>
            </a:r>
            <a:r>
              <a:rPr lang="en-US" altLang="en-US" sz="1800" dirty="0" err="1"/>
              <a:t>a.Gravitatie-roodverschuiving</a:t>
            </a:r>
            <a:r>
              <a:rPr lang="en-US" altLang="en-US" sz="1800" dirty="0"/>
              <a:t> </a:t>
            </a:r>
            <a:endParaRPr lang="en-US" altLang="en-US" sz="2800" dirty="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600200" y="3200400"/>
            <a:ext cx="9144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4114800" y="2514600"/>
            <a:ext cx="9144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170" name="Object 26"/>
          <p:cNvGraphicFramePr>
            <a:graphicFrameLocks noChangeAspect="1"/>
          </p:cNvGraphicFramePr>
          <p:nvPr/>
        </p:nvGraphicFramePr>
        <p:xfrm>
          <a:off x="4343400" y="3200400"/>
          <a:ext cx="48577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2066667" imgH="3905795" progId="Paint.Picture">
                  <p:embed/>
                </p:oleObj>
              </mc:Choice>
              <mc:Fallback>
                <p:oleObj name="Bitmap Image" r:id="rId3" imgW="2066667" imgH="3905795" progId="Paint.Picture">
                  <p:embed/>
                  <p:pic>
                    <p:nvPicPr>
                      <p:cNvPr id="617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3200400"/>
                        <a:ext cx="485775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ep 3"/>
          <p:cNvGrpSpPr/>
          <p:nvPr/>
        </p:nvGrpSpPr>
        <p:grpSpPr>
          <a:xfrm>
            <a:off x="1763610" y="2132820"/>
            <a:ext cx="536677" cy="2667780"/>
            <a:chOff x="1763610" y="2132820"/>
            <a:chExt cx="536677" cy="2667780"/>
          </a:xfrm>
        </p:grpSpPr>
        <p:graphicFrame>
          <p:nvGraphicFramePr>
            <p:cNvPr id="6169" name="Object 25"/>
            <p:cNvGraphicFramePr>
              <a:graphicFrameLocks noChangeAspect="1"/>
            </p:cNvGraphicFramePr>
            <p:nvPr/>
          </p:nvGraphicFramePr>
          <p:xfrm>
            <a:off x="1814512" y="3898900"/>
            <a:ext cx="485775" cy="901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5" imgW="2066667" imgH="3905795" progId="Paint.Picture">
                    <p:embed/>
                  </p:oleObj>
                </mc:Choice>
                <mc:Fallback>
                  <p:oleObj name="Bitmap Image" r:id="rId5" imgW="2066667" imgH="3905795" progId="Paint.Picture">
                    <p:embed/>
                    <p:pic>
                      <p:nvPicPr>
                        <p:cNvPr id="6169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4512" y="3898900"/>
                          <a:ext cx="485775" cy="901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1" name="Line 7"/>
            <p:cNvSpPr>
              <a:spLocks noChangeShapeType="1"/>
            </p:cNvSpPr>
            <p:nvPr/>
          </p:nvSpPr>
          <p:spPr bwMode="auto">
            <a:xfrm flipV="1">
              <a:off x="1763610" y="2132820"/>
              <a:ext cx="0" cy="266367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Line 28"/>
            <p:cNvSpPr>
              <a:spLocks noChangeShapeType="1"/>
            </p:cNvSpPr>
            <p:nvPr/>
          </p:nvSpPr>
          <p:spPr bwMode="auto">
            <a:xfrm flipV="1">
              <a:off x="2057400" y="2743200"/>
              <a:ext cx="0" cy="3810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73" name="Line 29"/>
          <p:cNvSpPr>
            <a:spLocks noChangeShapeType="1"/>
          </p:cNvSpPr>
          <p:nvPr/>
        </p:nvSpPr>
        <p:spPr bwMode="auto">
          <a:xfrm flipV="1">
            <a:off x="4572000" y="2057400"/>
            <a:ext cx="0" cy="381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5853697" y="2924930"/>
            <a:ext cx="318292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 err="1"/>
              <a:t>Versnelde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waarnemer</a:t>
            </a:r>
            <a:endParaRPr lang="en-US" altLang="en-US" sz="2400" dirty="0"/>
          </a:p>
          <a:p>
            <a:r>
              <a:rPr lang="en-US" altLang="en-US" sz="2400" dirty="0"/>
              <a:t>                ≡ </a:t>
            </a:r>
          </a:p>
          <a:p>
            <a:r>
              <a:rPr lang="en-US" altLang="en-US" sz="2400" dirty="0"/>
              <a:t>            </a:t>
            </a:r>
            <a:r>
              <a:rPr lang="en-US" altLang="en-US" sz="2400" dirty="0" err="1"/>
              <a:t>zwaartekracht</a:t>
            </a:r>
            <a:endParaRPr lang="en-US" altLang="en-US" sz="2400" dirty="0"/>
          </a:p>
        </p:txBody>
      </p:sp>
      <p:sp>
        <p:nvSpPr>
          <p:cNvPr id="6200" name="Oval 56"/>
          <p:cNvSpPr>
            <a:spLocks noChangeArrowheads="1"/>
          </p:cNvSpPr>
          <p:nvPr/>
        </p:nvSpPr>
        <p:spPr bwMode="auto">
          <a:xfrm>
            <a:off x="1687410" y="4720291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2" name="Oval 58"/>
          <p:cNvSpPr>
            <a:spLocks noChangeArrowheads="1"/>
          </p:cNvSpPr>
          <p:nvPr/>
        </p:nvSpPr>
        <p:spPr bwMode="auto">
          <a:xfrm>
            <a:off x="4207760" y="2514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365EE3B9-ECFE-4127-B6DB-C0E120BD72D7}"/>
              </a:ext>
            </a:extLst>
          </p:cNvPr>
          <p:cNvGrpSpPr/>
          <p:nvPr/>
        </p:nvGrpSpPr>
        <p:grpSpPr>
          <a:xfrm>
            <a:off x="2816479" y="2165368"/>
            <a:ext cx="914400" cy="2663671"/>
            <a:chOff x="2895600" y="2136929"/>
            <a:chExt cx="914400" cy="2663671"/>
          </a:xfrm>
        </p:grpSpPr>
        <p:sp>
          <p:nvSpPr>
            <p:cNvPr id="6150" name="Rectangle 6"/>
            <p:cNvSpPr>
              <a:spLocks noChangeArrowheads="1"/>
            </p:cNvSpPr>
            <p:nvPr/>
          </p:nvSpPr>
          <p:spPr bwMode="auto">
            <a:xfrm>
              <a:off x="2895600" y="2971800"/>
              <a:ext cx="914400" cy="1600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Line 30"/>
            <p:cNvSpPr>
              <a:spLocks noChangeShapeType="1"/>
            </p:cNvSpPr>
            <p:nvPr/>
          </p:nvSpPr>
          <p:spPr bwMode="auto">
            <a:xfrm flipV="1">
              <a:off x="3352800" y="2514600"/>
              <a:ext cx="0" cy="3810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93A2EBAF-8310-4BEA-83F8-8975BEEE5498}"/>
                </a:ext>
              </a:extLst>
            </p:cNvPr>
            <p:cNvGrpSpPr/>
            <p:nvPr/>
          </p:nvGrpSpPr>
          <p:grpSpPr>
            <a:xfrm>
              <a:off x="3059790" y="2136929"/>
              <a:ext cx="550185" cy="2663671"/>
              <a:chOff x="3059790" y="2136929"/>
              <a:chExt cx="550185" cy="2663671"/>
            </a:xfrm>
          </p:grpSpPr>
          <p:graphicFrame>
            <p:nvGraphicFramePr>
              <p:cNvPr id="6171" name="Object 2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06046"/>
                  </p:ext>
                </p:extLst>
              </p:nvPr>
            </p:nvGraphicFramePr>
            <p:xfrm>
              <a:off x="3124200" y="3657600"/>
              <a:ext cx="485775" cy="901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 Image" r:id="rId6" imgW="2066667" imgH="3905795" progId="Paint.Picture">
                      <p:embed/>
                    </p:oleObj>
                  </mc:Choice>
                  <mc:Fallback>
                    <p:oleObj name="Bitmap Image" r:id="rId6" imgW="2066667" imgH="3905795" progId="Paint.Picture">
                      <p:embed/>
                      <p:pic>
                        <p:nvPicPr>
                          <p:cNvPr id="6171" name="Object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24200" y="3657600"/>
                            <a:ext cx="485775" cy="901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Line 7"/>
              <p:cNvSpPr>
                <a:spLocks noChangeShapeType="1"/>
              </p:cNvSpPr>
              <p:nvPr/>
            </p:nvSpPr>
            <p:spPr bwMode="auto">
              <a:xfrm flipV="1">
                <a:off x="3059790" y="2136929"/>
                <a:ext cx="0" cy="26636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Line 7"/>
          <p:cNvSpPr>
            <a:spLocks noChangeShapeType="1"/>
          </p:cNvSpPr>
          <p:nvPr/>
        </p:nvSpPr>
        <p:spPr bwMode="auto">
          <a:xfrm flipV="1">
            <a:off x="4283960" y="2132820"/>
            <a:ext cx="0" cy="2663671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5148080" y="1940631"/>
            <a:ext cx="387798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/>
              <a:t>foton</a:t>
            </a:r>
            <a:r>
              <a:rPr lang="en-US" altLang="en-US" dirty="0"/>
              <a:t> </a:t>
            </a:r>
            <a:r>
              <a:rPr lang="en-US" altLang="en-US" dirty="0" err="1"/>
              <a:t>bovenaan</a:t>
            </a:r>
            <a:r>
              <a:rPr lang="en-US" altLang="en-US" dirty="0"/>
              <a:t> </a:t>
            </a:r>
            <a:r>
              <a:rPr lang="en-US" altLang="en-US" dirty="0" err="1"/>
              <a:t>heeft</a:t>
            </a:r>
            <a:endParaRPr lang="en-US" altLang="en-US" dirty="0"/>
          </a:p>
          <a:p>
            <a:r>
              <a:rPr lang="en-US" altLang="en-US" dirty="0"/>
              <a:t>doppler-</a:t>
            </a:r>
            <a:r>
              <a:rPr lang="en-US" altLang="en-US" dirty="0" err="1"/>
              <a:t>roodverschuiving</a:t>
            </a:r>
            <a:r>
              <a:rPr lang="en-US" altLang="en-US" dirty="0"/>
              <a:t> </a:t>
            </a:r>
            <a:r>
              <a:rPr lang="en-US" altLang="en-US" dirty="0" err="1"/>
              <a:t>als</a:t>
            </a:r>
            <a:r>
              <a:rPr lang="en-US" altLang="en-US" dirty="0"/>
              <a:t> </a:t>
            </a:r>
            <a:r>
              <a:rPr lang="en-US" altLang="en-US" dirty="0" err="1"/>
              <a:t>gevolg</a:t>
            </a:r>
            <a:endParaRPr lang="en-US" altLang="en-US" dirty="0"/>
          </a:p>
          <a:p>
            <a:r>
              <a:rPr lang="en-US" altLang="en-US" dirty="0"/>
              <a:t>van </a:t>
            </a:r>
            <a:r>
              <a:rPr lang="en-US" altLang="en-US" dirty="0" err="1"/>
              <a:t>snelheid</a:t>
            </a:r>
            <a:r>
              <a:rPr lang="en-US" altLang="en-US" dirty="0"/>
              <a:t> v </a:t>
            </a:r>
            <a:r>
              <a:rPr lang="en-US" altLang="en-US" dirty="0" err="1"/>
              <a:t>voor</a:t>
            </a:r>
            <a:r>
              <a:rPr lang="en-US" altLang="en-US" dirty="0"/>
              <a:t> de </a:t>
            </a:r>
            <a:r>
              <a:rPr lang="en-US" altLang="en-US" dirty="0" err="1"/>
              <a:t>waarnemer</a:t>
            </a:r>
            <a:r>
              <a:rPr lang="en-US" altLang="en-US" dirty="0"/>
              <a:t>.</a:t>
            </a: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1619590" y="4924335"/>
            <a:ext cx="40863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lift </a:t>
            </a:r>
            <a:r>
              <a:rPr lang="en-US" altLang="en-US" sz="2000" dirty="0" err="1"/>
              <a:t>heeft</a:t>
            </a:r>
            <a:r>
              <a:rPr lang="en-US" altLang="en-US" sz="2000" dirty="0"/>
              <a:t> extra </a:t>
            </a:r>
            <a:r>
              <a:rPr lang="en-US" altLang="en-US" sz="2000" dirty="0" err="1"/>
              <a:t>snelheid</a:t>
            </a:r>
            <a:r>
              <a:rPr lang="en-US" altLang="en-US" sz="2000" dirty="0"/>
              <a:t> v </a:t>
            </a:r>
            <a:r>
              <a:rPr lang="en-US" altLang="en-US" sz="2000" dirty="0" err="1"/>
              <a:t>gekregen</a:t>
            </a:r>
            <a:endParaRPr lang="en-US" altLang="en-US" sz="2000" dirty="0"/>
          </a:p>
          <a:p>
            <a:r>
              <a:rPr lang="en-US" altLang="en-US" sz="2000" dirty="0"/>
              <a:t>in de </a:t>
            </a:r>
            <a:r>
              <a:rPr lang="en-US" altLang="en-US" sz="2000" dirty="0" err="1"/>
              <a:t>tijd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foton</a:t>
            </a:r>
            <a:r>
              <a:rPr lang="en-US" altLang="en-US" sz="2000" dirty="0"/>
              <a:t> van </a:t>
            </a:r>
          </a:p>
          <a:p>
            <a:r>
              <a:rPr lang="en-US" altLang="en-US" sz="2000" dirty="0" err="1"/>
              <a:t>beneden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naar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boven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gaat</a:t>
            </a:r>
            <a:endParaRPr lang="en-US" alt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402723" y="159635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</a:t>
            </a: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5718083" y="6413360"/>
            <a:ext cx="3249608" cy="400110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2000" dirty="0" err="1"/>
              <a:t>gravitatie-roodverschuiving</a:t>
            </a:r>
            <a:endParaRPr lang="en-US" alt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7086600" y="4149100"/>
            <a:ext cx="914400" cy="1648906"/>
            <a:chOff x="7086600" y="4675694"/>
            <a:chExt cx="914400" cy="1648906"/>
          </a:xfrm>
        </p:grpSpPr>
        <p:grpSp>
          <p:nvGrpSpPr>
            <p:cNvPr id="6209" name="Group 65"/>
            <p:cNvGrpSpPr>
              <a:grpSpLocks/>
            </p:cNvGrpSpPr>
            <p:nvPr/>
          </p:nvGrpSpPr>
          <p:grpSpPr bwMode="auto">
            <a:xfrm>
              <a:off x="7086600" y="4724400"/>
              <a:ext cx="914400" cy="1600200"/>
              <a:chOff x="4464" y="2976"/>
              <a:chExt cx="576" cy="1008"/>
            </a:xfrm>
          </p:grpSpPr>
          <p:sp>
            <p:nvSpPr>
              <p:cNvPr id="6177" name="Rectangle 33"/>
              <p:cNvSpPr>
                <a:spLocks noChangeArrowheads="1"/>
              </p:cNvSpPr>
              <p:nvPr/>
            </p:nvSpPr>
            <p:spPr bwMode="auto">
              <a:xfrm flipH="1">
                <a:off x="4464" y="2976"/>
                <a:ext cx="576" cy="10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6180" name="Object 36"/>
              <p:cNvGraphicFramePr>
                <a:graphicFrameLocks noChangeAspect="1"/>
              </p:cNvGraphicFramePr>
              <p:nvPr/>
            </p:nvGraphicFramePr>
            <p:xfrm>
              <a:off x="4610" y="3250"/>
              <a:ext cx="311" cy="7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 Image" r:id="rId7" imgW="619211" imgH="1457143" progId="Paint.Picture">
                      <p:embed/>
                    </p:oleObj>
                  </mc:Choice>
                  <mc:Fallback>
                    <p:oleObj name="Bitmap Image" r:id="rId7" imgW="619211" imgH="1457143" progId="Paint.Picture">
                      <p:embed/>
                      <p:pic>
                        <p:nvPicPr>
                          <p:cNvPr id="6180" name="Object 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10" y="3250"/>
                            <a:ext cx="311" cy="73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204" name="Oval 60"/>
              <p:cNvSpPr>
                <a:spLocks noChangeArrowheads="1"/>
              </p:cNvSpPr>
              <p:nvPr/>
            </p:nvSpPr>
            <p:spPr bwMode="auto">
              <a:xfrm>
                <a:off x="4704" y="360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V="1">
              <a:off x="7236370" y="4724399"/>
              <a:ext cx="0" cy="15718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Oval 56"/>
            <p:cNvSpPr>
              <a:spLocks noChangeArrowheads="1"/>
            </p:cNvSpPr>
            <p:nvPr/>
          </p:nvSpPr>
          <p:spPr bwMode="auto">
            <a:xfrm>
              <a:off x="7160170" y="54483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56"/>
            <p:cNvSpPr>
              <a:spLocks noChangeArrowheads="1"/>
            </p:cNvSpPr>
            <p:nvPr/>
          </p:nvSpPr>
          <p:spPr bwMode="auto">
            <a:xfrm>
              <a:off x="7160170" y="4675694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Oval 56"/>
          <p:cNvSpPr>
            <a:spLocks noChangeArrowheads="1"/>
          </p:cNvSpPr>
          <p:nvPr/>
        </p:nvSpPr>
        <p:spPr bwMode="auto">
          <a:xfrm>
            <a:off x="7136139" y="565293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Pijl: omlaag 5">
            <a:extLst>
              <a:ext uri="{FF2B5EF4-FFF2-40B4-BE49-F238E27FC236}">
                <a16:creationId xmlns:a16="http://schemas.microsoft.com/office/drawing/2014/main" id="{44D84779-0149-4FA0-90C3-1EFD96D4C70C}"/>
              </a:ext>
            </a:extLst>
          </p:cNvPr>
          <p:cNvSpPr/>
          <p:nvPr/>
        </p:nvSpPr>
        <p:spPr bwMode="auto">
          <a:xfrm>
            <a:off x="7360925" y="5805330"/>
            <a:ext cx="317321" cy="546637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01" name="Oval 57"/>
          <p:cNvSpPr>
            <a:spLocks noChangeArrowheads="1"/>
          </p:cNvSpPr>
          <p:nvPr/>
        </p:nvSpPr>
        <p:spPr bwMode="auto">
          <a:xfrm>
            <a:off x="2911991" y="4060689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1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6" grpId="0"/>
      <p:bldP spid="29" grpId="0"/>
      <p:bldP spid="32" grpId="0" animBg="1"/>
      <p:bldP spid="3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BE24A953-55D3-495E-B27E-6A5393F5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0" y="-1374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7480"/>
            <a:ext cx="8206800" cy="1584220"/>
          </a:xfrm>
        </p:spPr>
        <p:txBody>
          <a:bodyPr/>
          <a:lstStyle/>
          <a:p>
            <a:r>
              <a:rPr lang="en-US" altLang="en-US" sz="2800" dirty="0"/>
              <a:t>horizon van </a:t>
            </a:r>
            <a:r>
              <a:rPr lang="en-US" altLang="en-US" sz="2800" dirty="0" err="1"/>
              <a:t>een</a:t>
            </a:r>
            <a:r>
              <a:rPr lang="en-US" altLang="en-US" sz="2800" dirty="0"/>
              <a:t> Zwart Gat</a:t>
            </a:r>
            <a:br>
              <a:rPr lang="en-US" altLang="en-US" sz="2800" dirty="0"/>
            </a:br>
            <a:r>
              <a:rPr lang="en-US" altLang="en-US" sz="2800" dirty="0"/>
              <a:t>= </a:t>
            </a:r>
            <a:r>
              <a:rPr lang="en-US" altLang="en-US" sz="2800" dirty="0" err="1"/>
              <a:t>oppervlak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waar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roodverschuiving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oneindig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groot</a:t>
            </a:r>
            <a:br>
              <a:rPr lang="en-US" altLang="en-US" sz="2800" dirty="0"/>
            </a:br>
            <a:endParaRPr lang="en-US" altLang="en-US" sz="2000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FEF6622D-537E-43A5-B977-8E99BE6F3176}"/>
              </a:ext>
            </a:extLst>
          </p:cNvPr>
          <p:cNvSpPr/>
          <p:nvPr/>
        </p:nvSpPr>
        <p:spPr bwMode="auto">
          <a:xfrm>
            <a:off x="4283960" y="3717040"/>
            <a:ext cx="9144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47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DF94D9AE-4CB3-4309-BC22-81FF2CF11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0" y="-1374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7480"/>
            <a:ext cx="8206800" cy="1584220"/>
          </a:xfrm>
        </p:spPr>
        <p:txBody>
          <a:bodyPr/>
          <a:lstStyle/>
          <a:p>
            <a:r>
              <a:rPr lang="en-US" altLang="en-US" sz="2800" dirty="0" err="1"/>
              <a:t>Instorting</a:t>
            </a:r>
            <a:r>
              <a:rPr lang="en-US" altLang="en-US" sz="2800" dirty="0"/>
              <a:t> van </a:t>
            </a:r>
            <a:r>
              <a:rPr lang="en-US" altLang="en-US" sz="2800" dirty="0" err="1"/>
              <a:t>een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ster</a:t>
            </a:r>
            <a:r>
              <a:rPr lang="en-US" altLang="en-US" sz="2800" dirty="0"/>
              <a:t> tot de horizon</a:t>
            </a:r>
            <a:br>
              <a:rPr lang="en-US" altLang="en-US" sz="2800" dirty="0"/>
            </a:br>
            <a:r>
              <a:rPr lang="en-US" altLang="en-US" sz="2800" dirty="0" err="1"/>
              <a:t>gravitatie-roodverschuiving</a:t>
            </a:r>
            <a:r>
              <a:rPr lang="en-US" altLang="en-US" sz="2800" dirty="0">
                <a:sym typeface="Wingdings" panose="05000000000000000000" pitchFamily="2" charset="2"/>
              </a:rPr>
              <a:t> </a:t>
            </a:r>
            <a:r>
              <a:rPr lang="en-US" altLang="en-US" sz="2800" dirty="0" err="1">
                <a:sym typeface="Wingdings" panose="05000000000000000000" pitchFamily="2" charset="2"/>
              </a:rPr>
              <a:t>oneindig</a:t>
            </a:r>
            <a:br>
              <a:rPr lang="en-US" altLang="en-US" sz="2800" dirty="0"/>
            </a:br>
            <a:endParaRPr lang="en-US" alt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F5C38-4228-409C-84F5-A5D1F5A46F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Algemene Relativiteit 28 nov 2020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2A78D85-14A4-4A9E-A3D3-7E83BD60B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9" y="1098136"/>
            <a:ext cx="7917928" cy="5571314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FEF6622D-537E-43A5-B977-8E99BE6F3176}"/>
              </a:ext>
            </a:extLst>
          </p:cNvPr>
          <p:cNvSpPr/>
          <p:nvPr/>
        </p:nvSpPr>
        <p:spPr bwMode="auto">
          <a:xfrm>
            <a:off x="4264296" y="3677712"/>
            <a:ext cx="9144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C1981DF-8355-4432-90FD-69EFEDDA4061}"/>
              </a:ext>
            </a:extLst>
          </p:cNvPr>
          <p:cNvSpPr txBox="1"/>
          <p:nvPr/>
        </p:nvSpPr>
        <p:spPr>
          <a:xfrm>
            <a:off x="1149428" y="5872264"/>
            <a:ext cx="7098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FF00"/>
                </a:solidFill>
              </a:rPr>
              <a:t>ster nadert tot de horizon, maar komt daar (gezien van verre)</a:t>
            </a:r>
          </a:p>
          <a:p>
            <a:r>
              <a:rPr lang="nl-NL" sz="2000" dirty="0">
                <a:solidFill>
                  <a:srgbClr val="FFFF00"/>
                </a:solidFill>
              </a:rPr>
              <a:t>nooit voorbij</a:t>
            </a:r>
          </a:p>
        </p:txBody>
      </p:sp>
    </p:spTree>
    <p:extLst>
      <p:ext uri="{BB962C8B-B14F-4D97-AF65-F5344CB8AC3E}">
        <p14:creationId xmlns:p14="http://schemas.microsoft.com/office/powerpoint/2010/main" val="331926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3122DDEB-0B3C-49D1-99BD-B997365C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0" y="-1374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7480"/>
            <a:ext cx="8043848" cy="865680"/>
          </a:xfrm>
        </p:spPr>
        <p:txBody>
          <a:bodyPr/>
          <a:lstStyle/>
          <a:p>
            <a:r>
              <a:rPr lang="en-US" altLang="en-US" dirty="0"/>
              <a:t>Licht </a:t>
            </a:r>
            <a:r>
              <a:rPr lang="en-US" altLang="en-US" dirty="0" err="1"/>
              <a:t>en</a:t>
            </a:r>
            <a:r>
              <a:rPr lang="en-US" altLang="en-US" dirty="0"/>
              <a:t> </a:t>
            </a:r>
            <a:r>
              <a:rPr lang="en-US" altLang="en-US" dirty="0" err="1"/>
              <a:t>zwaartekracht</a:t>
            </a:r>
            <a:r>
              <a:rPr lang="en-US" altLang="en-US" dirty="0"/>
              <a:t>  (3)</a:t>
            </a:r>
            <a:br>
              <a:rPr lang="en-US" altLang="en-US" dirty="0"/>
            </a:br>
            <a:r>
              <a:rPr lang="en-US" altLang="en-US" sz="2400" dirty="0" err="1"/>
              <a:t>nauw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verband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tussen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golflengte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tijd</a:t>
            </a:r>
            <a:endParaRPr lang="en-US" altLang="en-US" sz="2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ECD7B09-123A-4580-8F84-7AA5A23983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9" y="2084745"/>
            <a:ext cx="3904984" cy="208118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89EA1A7-D14A-4ACC-AF28-36D6170A6C86}"/>
              </a:ext>
            </a:extLst>
          </p:cNvPr>
          <p:cNvSpPr txBox="1"/>
          <p:nvPr/>
        </p:nvSpPr>
        <p:spPr>
          <a:xfrm>
            <a:off x="395420" y="1607002"/>
            <a:ext cx="5224507" cy="369332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relatie tussen golflengte en de tijd van 1 periode: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D113F8B-C1EE-47E9-A0A4-7472184124DF}"/>
              </a:ext>
            </a:extLst>
          </p:cNvPr>
          <p:cNvSpPr txBox="1"/>
          <p:nvPr/>
        </p:nvSpPr>
        <p:spPr>
          <a:xfrm>
            <a:off x="232252" y="4146989"/>
            <a:ext cx="7167347" cy="646331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hoe langer de golflengte (gravitatie-roodverschuiving)</a:t>
            </a:r>
          </a:p>
          <a:p>
            <a:r>
              <a:rPr lang="nl-NL" dirty="0"/>
              <a:t>des te langer is het tijdsinterval van 1 periode </a:t>
            </a:r>
            <a:r>
              <a:rPr lang="nl-NL" dirty="0">
                <a:sym typeface="Wingdings" panose="05000000000000000000" pitchFamily="2" charset="2"/>
              </a:rPr>
              <a:t> </a:t>
            </a:r>
            <a:r>
              <a:rPr lang="nl-NL" dirty="0"/>
              <a:t>tijd wordt opgerekt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D0CEFE0-326A-4E99-80ED-D3E36FF2304D}"/>
              </a:ext>
            </a:extLst>
          </p:cNvPr>
          <p:cNvSpPr txBox="1"/>
          <p:nvPr/>
        </p:nvSpPr>
        <p:spPr>
          <a:xfrm>
            <a:off x="239959" y="5420709"/>
            <a:ext cx="5145961" cy="738664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nl-NL" b="1" dirty="0"/>
              <a:t>● de tijd tikt langzamer in zwaartekrachtsveld</a:t>
            </a:r>
          </a:p>
          <a:p>
            <a:r>
              <a:rPr lang="nl-NL" b="1" dirty="0"/>
              <a:t>   </a:t>
            </a:r>
            <a:r>
              <a:rPr lang="nl-NL" sz="2400" b="1" dirty="0"/>
              <a:t>Gravitatie-tijddilatatie</a:t>
            </a:r>
            <a:endParaRPr lang="nl-NL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FF70FDDB-F2FD-4517-A9D6-2AEF31481B38}"/>
                  </a:ext>
                </a:extLst>
              </p:cNvPr>
              <p:cNvSpPr txBox="1"/>
              <p:nvPr/>
            </p:nvSpPr>
            <p:spPr>
              <a:xfrm>
                <a:off x="4932050" y="2660208"/>
                <a:ext cx="3385927" cy="525337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𝑠𝑛𝑒𝑙h𝑒𝑖𝑑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𝑎𝑓𝑠𝑡𝑎𝑛𝑑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𝑡𝑖𝑗𝑑</m:t>
                        </m:r>
                      </m:den>
                    </m:f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𝑔𝑜𝑙𝑓𝑙𝑒𝑛𝑔𝑡𝑒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𝑝𝑒𝑟𝑖𝑜𝑑𝑒</m:t>
                        </m:r>
                      </m:den>
                    </m:f>
                  </m:oMath>
                </a14:m>
                <a:r>
                  <a:rPr lang="nl-NL" dirty="0"/>
                  <a:t> </a:t>
                </a:r>
              </a:p>
            </p:txBody>
          </p:sp>
        </mc:Choice>
        <mc:Fallback xmlns="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FF70FDDB-F2FD-4517-A9D6-2AEF31481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50" y="2660208"/>
                <a:ext cx="3385927" cy="525337"/>
              </a:xfrm>
              <a:prstGeom prst="rect">
                <a:avLst/>
              </a:prstGeom>
              <a:blipFill>
                <a:blip r:embed="rId4"/>
                <a:stretch>
                  <a:fillRect b="-2222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kstvak 11">
            <a:extLst>
              <a:ext uri="{FF2B5EF4-FFF2-40B4-BE49-F238E27FC236}">
                <a16:creationId xmlns:a16="http://schemas.microsoft.com/office/drawing/2014/main" id="{95A52ECC-3C11-4639-BCF1-CACD24A08F7E}"/>
              </a:ext>
            </a:extLst>
          </p:cNvPr>
          <p:cNvSpPr txBox="1"/>
          <p:nvPr/>
        </p:nvSpPr>
        <p:spPr>
          <a:xfrm>
            <a:off x="379391" y="2378768"/>
            <a:ext cx="1155124" cy="369332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periode 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BB510230-07CA-4373-B1BA-E450F754DBC2}"/>
                  </a:ext>
                </a:extLst>
              </p:cNvPr>
              <p:cNvSpPr txBox="1"/>
              <p:nvPr/>
            </p:nvSpPr>
            <p:spPr>
              <a:xfrm>
                <a:off x="4932050" y="3199285"/>
                <a:ext cx="4035464" cy="524439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𝑙𝑖𝑐h𝑡𝑠𝑛𝑒𝑙h𝑒𝑖𝑑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𝑐𝑜𝑛𝑠𝑡𝑎𝑛𝑡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𝑔𝑜𝑙𝑓𝑙𝑒𝑛𝑔𝑡𝑒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𝑝𝑒𝑟𝑖𝑜𝑑𝑒</m:t>
                        </m:r>
                      </m:den>
                    </m:f>
                  </m:oMath>
                </a14:m>
                <a:r>
                  <a:rPr lang="nl-NL" dirty="0"/>
                  <a:t> </a:t>
                </a: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BB510230-07CA-4373-B1BA-E450F754D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50" y="3199285"/>
                <a:ext cx="4035464" cy="524439"/>
              </a:xfrm>
              <a:prstGeom prst="rect">
                <a:avLst/>
              </a:prstGeom>
              <a:blipFill>
                <a:blip r:embed="rId5"/>
                <a:stretch>
                  <a:fillRect b="-2247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57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6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3122DDEB-0B3C-49D1-99BD-B997365C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0" y="-1374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7480"/>
            <a:ext cx="8043848" cy="865680"/>
          </a:xfrm>
        </p:spPr>
        <p:txBody>
          <a:bodyPr/>
          <a:lstStyle/>
          <a:p>
            <a:r>
              <a:rPr lang="en-US" altLang="en-US" dirty="0"/>
              <a:t>Licht </a:t>
            </a:r>
            <a:r>
              <a:rPr lang="en-US" altLang="en-US" dirty="0" err="1"/>
              <a:t>en</a:t>
            </a:r>
            <a:r>
              <a:rPr lang="en-US" altLang="en-US" dirty="0"/>
              <a:t> </a:t>
            </a:r>
            <a:r>
              <a:rPr lang="en-US" altLang="en-US" dirty="0" err="1"/>
              <a:t>zwaartekracht</a:t>
            </a:r>
            <a:r>
              <a:rPr lang="en-US" altLang="en-US" dirty="0"/>
              <a:t>  (3)</a:t>
            </a:r>
            <a:br>
              <a:rPr lang="en-US" altLang="en-US" dirty="0"/>
            </a:br>
            <a:endParaRPr lang="en-US" altLang="en-US" sz="28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D0CEFE0-326A-4E99-80ED-D3E36FF2304D}"/>
              </a:ext>
            </a:extLst>
          </p:cNvPr>
          <p:cNvSpPr txBox="1"/>
          <p:nvPr/>
        </p:nvSpPr>
        <p:spPr>
          <a:xfrm>
            <a:off x="356144" y="884329"/>
            <a:ext cx="5145961" cy="738664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nl-NL" b="1" dirty="0"/>
              <a:t>● de tijd tikt langzamer in zwaartekrachtsveld</a:t>
            </a:r>
          </a:p>
          <a:p>
            <a:r>
              <a:rPr lang="nl-NL" b="1" dirty="0"/>
              <a:t>   </a:t>
            </a:r>
            <a:r>
              <a:rPr lang="nl-NL" sz="2400" b="1" dirty="0"/>
              <a:t>Gravitatie-tijddilatatie</a:t>
            </a:r>
            <a:endParaRPr lang="nl-NL" b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9274491-D146-4057-942B-87721E681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44" y="1733718"/>
            <a:ext cx="2918920" cy="48692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A009C47-763D-4A45-86E5-ED8C85B5F2B9}"/>
              </a:ext>
            </a:extLst>
          </p:cNvPr>
          <p:cNvSpPr txBox="1"/>
          <p:nvPr/>
        </p:nvSpPr>
        <p:spPr>
          <a:xfrm>
            <a:off x="3275064" y="1844780"/>
            <a:ext cx="4514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boven in de flat wordt je sneller ouder </a:t>
            </a:r>
          </a:p>
          <a:p>
            <a:r>
              <a:rPr lang="nl-NL" sz="2000" dirty="0"/>
              <a:t>dan onder in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49F2690-B883-40BF-BA8C-CD07F0199AB9}"/>
              </a:ext>
            </a:extLst>
          </p:cNvPr>
          <p:cNvSpPr txBox="1"/>
          <p:nvPr/>
        </p:nvSpPr>
        <p:spPr>
          <a:xfrm>
            <a:off x="3275064" y="3228343"/>
            <a:ext cx="5014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GPS-satellieten moeten hun tijd corrigeren</a:t>
            </a:r>
          </a:p>
          <a:p>
            <a:r>
              <a:rPr lang="nl-NL" sz="2000" dirty="0"/>
              <a:t>met gravitatietijddilatatie</a:t>
            </a:r>
          </a:p>
          <a:p>
            <a:r>
              <a:rPr lang="nl-NL" sz="2000" dirty="0"/>
              <a:t>om in de pas te lopen met de Aardse tijd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A225079-8F52-47F9-B979-88C5130C5144}"/>
              </a:ext>
            </a:extLst>
          </p:cNvPr>
          <p:cNvSpPr txBox="1"/>
          <p:nvPr/>
        </p:nvSpPr>
        <p:spPr>
          <a:xfrm>
            <a:off x="3361681" y="4690410"/>
            <a:ext cx="3979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Weer extreem voor Zwarte Gaten</a:t>
            </a:r>
          </a:p>
        </p:txBody>
      </p:sp>
    </p:spTree>
    <p:extLst>
      <p:ext uri="{BB962C8B-B14F-4D97-AF65-F5344CB8AC3E}">
        <p14:creationId xmlns:p14="http://schemas.microsoft.com/office/powerpoint/2010/main" val="22833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3122DDEB-0B3C-49D1-99BD-B997365C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0" y="-1374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7480"/>
            <a:ext cx="8043848" cy="865680"/>
          </a:xfrm>
        </p:spPr>
        <p:txBody>
          <a:bodyPr/>
          <a:lstStyle/>
          <a:p>
            <a:r>
              <a:rPr lang="en-US" altLang="en-US" dirty="0"/>
              <a:t>Interstellar, de science fiction film</a:t>
            </a:r>
            <a:br>
              <a:rPr lang="en-US" altLang="en-US" dirty="0"/>
            </a:br>
            <a:endParaRPr lang="en-US" altLang="en-US" sz="28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D0CEFE0-326A-4E99-80ED-D3E36FF2304D}"/>
              </a:ext>
            </a:extLst>
          </p:cNvPr>
          <p:cNvSpPr txBox="1"/>
          <p:nvPr/>
        </p:nvSpPr>
        <p:spPr>
          <a:xfrm>
            <a:off x="356144" y="884329"/>
            <a:ext cx="5479385" cy="738664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nl-NL" b="1" dirty="0"/>
              <a:t>● met interessante relativistische effecten, zoals</a:t>
            </a:r>
          </a:p>
          <a:p>
            <a:r>
              <a:rPr lang="nl-NL" b="1" dirty="0"/>
              <a:t>   </a:t>
            </a:r>
            <a:r>
              <a:rPr lang="nl-NL" sz="2400" b="1" dirty="0"/>
              <a:t>Gravitatie-tijddilatatie</a:t>
            </a:r>
            <a:endParaRPr lang="nl-NL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E5FA0AD-D6D7-4A38-9497-21C60B87E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0" y="1636733"/>
            <a:ext cx="3495756" cy="518007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BC64ECC-817A-493B-AFA4-B6AD5194F46C}"/>
              </a:ext>
            </a:extLst>
          </p:cNvPr>
          <p:cNvSpPr txBox="1"/>
          <p:nvPr/>
        </p:nvSpPr>
        <p:spPr>
          <a:xfrm>
            <a:off x="4233137" y="2060810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Planeet in een nauwe baan</a:t>
            </a:r>
          </a:p>
          <a:p>
            <a:r>
              <a:rPr lang="nl-NL" dirty="0"/>
              <a:t>rond een zwaar zwart gat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1336159-3FC7-4FE7-8D7D-CD69A7EC5924}"/>
              </a:ext>
            </a:extLst>
          </p:cNvPr>
          <p:cNvSpPr txBox="1"/>
          <p:nvPr/>
        </p:nvSpPr>
        <p:spPr>
          <a:xfrm>
            <a:off x="4229719" y="2967335"/>
            <a:ext cx="2903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Tijd astronaut (vader) gaat</a:t>
            </a:r>
          </a:p>
          <a:p>
            <a:r>
              <a:rPr lang="nl-NL" dirty="0"/>
              <a:t>langzamer dan de tijd voor</a:t>
            </a:r>
          </a:p>
          <a:p>
            <a:r>
              <a:rPr lang="nl-NL" dirty="0"/>
              <a:t>de dochter op  Aarde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39E2093-1A3A-401D-9605-9FEADC253B79}"/>
              </a:ext>
            </a:extLst>
          </p:cNvPr>
          <p:cNvSpPr txBox="1"/>
          <p:nvPr/>
        </p:nvSpPr>
        <p:spPr>
          <a:xfrm>
            <a:off x="4200626" y="4377930"/>
            <a:ext cx="3822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Bij thuiskomst (samen met het</a:t>
            </a:r>
          </a:p>
          <a:p>
            <a:r>
              <a:rPr lang="nl-NL" dirty="0"/>
              <a:t>effect van de zgn. tweelingparadox)</a:t>
            </a:r>
          </a:p>
          <a:p>
            <a:r>
              <a:rPr lang="nl-NL" dirty="0"/>
              <a:t>is dochter veel ouder dan astronaut</a:t>
            </a:r>
          </a:p>
        </p:txBody>
      </p:sp>
    </p:spTree>
    <p:extLst>
      <p:ext uri="{BB962C8B-B14F-4D97-AF65-F5344CB8AC3E}">
        <p14:creationId xmlns:p14="http://schemas.microsoft.com/office/powerpoint/2010/main" val="1440281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7382" y="0"/>
            <a:ext cx="8785218" cy="112468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 err="1">
                <a:solidFill>
                  <a:srgbClr val="FFFF00"/>
                </a:solidFill>
              </a:rPr>
              <a:t>Tijd-dilatatie</a:t>
            </a:r>
            <a:br>
              <a:rPr lang="en-GB" altLang="en-US" sz="2800" b="1" dirty="0">
                <a:solidFill>
                  <a:srgbClr val="FFFF00"/>
                </a:solidFill>
              </a:rPr>
            </a:br>
            <a:r>
              <a:rPr lang="en-GB" altLang="en-US" sz="2000" b="1" dirty="0" err="1">
                <a:solidFill>
                  <a:srgbClr val="FFFF00"/>
                </a:solidFill>
              </a:rPr>
              <a:t>naarmate</a:t>
            </a:r>
            <a:r>
              <a:rPr lang="en-GB" altLang="en-US" sz="2000" b="1" dirty="0">
                <a:solidFill>
                  <a:srgbClr val="FFFF00"/>
                </a:solidFill>
              </a:rPr>
              <a:t> je </a:t>
            </a:r>
            <a:r>
              <a:rPr lang="en-GB" altLang="en-US" sz="2000" b="1" dirty="0" err="1">
                <a:solidFill>
                  <a:srgbClr val="FFFF00"/>
                </a:solidFill>
              </a:rPr>
              <a:t>dichterbij</a:t>
            </a:r>
            <a:r>
              <a:rPr lang="en-GB" altLang="en-US" sz="2000" b="1" dirty="0">
                <a:solidFill>
                  <a:srgbClr val="FFFF00"/>
                </a:solidFill>
              </a:rPr>
              <a:t> de horizon </a:t>
            </a:r>
            <a:r>
              <a:rPr lang="en-GB" altLang="en-US" sz="2000" b="1" dirty="0" err="1">
                <a:solidFill>
                  <a:srgbClr val="FFFF00"/>
                </a:solidFill>
              </a:rPr>
              <a:t>komt</a:t>
            </a:r>
            <a:r>
              <a:rPr lang="en-GB" altLang="en-US" sz="2000" b="1" dirty="0">
                <a:solidFill>
                  <a:srgbClr val="FFFF00"/>
                </a:solidFill>
              </a:rPr>
              <a:t>, </a:t>
            </a:r>
            <a:r>
              <a:rPr lang="en-GB" altLang="en-US" sz="2000" b="1" dirty="0" err="1">
                <a:solidFill>
                  <a:srgbClr val="FFFF00"/>
                </a:solidFill>
              </a:rPr>
              <a:t>gaat</a:t>
            </a:r>
            <a:r>
              <a:rPr lang="en-GB" altLang="en-US" sz="2000" b="1" dirty="0">
                <a:solidFill>
                  <a:srgbClr val="FFFF00"/>
                </a:solidFill>
              </a:rPr>
              <a:t> de </a:t>
            </a:r>
            <a:r>
              <a:rPr lang="en-GB" altLang="en-US" sz="2000" b="1" dirty="0" err="1">
                <a:solidFill>
                  <a:srgbClr val="FFFF00"/>
                </a:solidFill>
              </a:rPr>
              <a:t>tijd</a:t>
            </a:r>
            <a:r>
              <a:rPr lang="en-GB" altLang="en-US" sz="2000" b="1" dirty="0">
                <a:solidFill>
                  <a:srgbClr val="FFFF00"/>
                </a:solidFill>
              </a:rPr>
              <a:t> </a:t>
            </a:r>
            <a:r>
              <a:rPr lang="en-GB" altLang="en-US" sz="2000" b="1" dirty="0" err="1">
                <a:solidFill>
                  <a:srgbClr val="FFFF00"/>
                </a:solidFill>
              </a:rPr>
              <a:t>langzamer</a:t>
            </a:r>
            <a:endParaRPr lang="en-GB" altLang="en-US" sz="5400" b="1" dirty="0">
              <a:solidFill>
                <a:srgbClr val="FFFF00"/>
              </a:solidFill>
            </a:endParaRP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400"/>
          </a:p>
        </p:txBody>
      </p:sp>
      <p:pic>
        <p:nvPicPr>
          <p:cNvPr id="8" name="blackhole time deformation.wmv">
            <a:hlinkClick r:id="" action="ppaction://media"/>
            <a:extLst>
              <a:ext uri="{FF2B5EF4-FFF2-40B4-BE49-F238E27FC236}">
                <a16:creationId xmlns:a16="http://schemas.microsoft.com/office/drawing/2014/main" id="{395CF08D-2304-4B67-988B-30962A35B3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250" y="119669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4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 descr="smoothbackgr">
            <a:extLst>
              <a:ext uri="{FF2B5EF4-FFF2-40B4-BE49-F238E27FC236}">
                <a16:creationId xmlns:a16="http://schemas.microsoft.com/office/drawing/2014/main" id="{DAC86E12-E51D-4E80-8DB7-4E80F2E46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9pPr>
          </a:lstStyle>
          <a:p>
            <a:pPr algn="ctr"/>
            <a:endParaRPr lang="en-GB" altLang="nl-NL">
              <a:effectLst/>
            </a:endParaRPr>
          </a:p>
        </p:txBody>
      </p:sp>
      <p:sp>
        <p:nvSpPr>
          <p:cNvPr id="11267" name="Arc 3">
            <a:extLst>
              <a:ext uri="{FF2B5EF4-FFF2-40B4-BE49-F238E27FC236}">
                <a16:creationId xmlns:a16="http://schemas.microsoft.com/office/drawing/2014/main" id="{C15B11B4-CA15-4AE5-BC66-45023D8ADBC1}"/>
              </a:ext>
            </a:extLst>
          </p:cNvPr>
          <p:cNvSpPr>
            <a:spLocks/>
          </p:cNvSpPr>
          <p:nvPr/>
        </p:nvSpPr>
        <p:spPr bwMode="auto">
          <a:xfrm rot="5400000">
            <a:off x="-3282950" y="1987550"/>
            <a:ext cx="5767388" cy="2732088"/>
          </a:xfrm>
          <a:custGeom>
            <a:avLst/>
            <a:gdLst>
              <a:gd name="T0" fmla="*/ 0 w 32900"/>
              <a:gd name="T1" fmla="*/ 2147483647 h 21600"/>
              <a:gd name="T2" fmla="*/ 2147483647 w 32900"/>
              <a:gd name="T3" fmla="*/ 2147483647 h 21600"/>
              <a:gd name="T4" fmla="*/ 2147483647 w 32900"/>
              <a:gd name="T5" fmla="*/ 2147483647 h 21600"/>
              <a:gd name="T6" fmla="*/ 0 60000 65536"/>
              <a:gd name="T7" fmla="*/ 0 60000 65536"/>
              <a:gd name="T8" fmla="*/ 0 60000 65536"/>
              <a:gd name="T9" fmla="*/ 0 w 32900"/>
              <a:gd name="T10" fmla="*/ 0 h 21600"/>
              <a:gd name="T11" fmla="*/ 32900 w 329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900" h="21600" fill="none" extrusionOk="0">
                <a:moveTo>
                  <a:pt x="0" y="7559"/>
                </a:moveTo>
                <a:cubicBezTo>
                  <a:pt x="4103" y="2761"/>
                  <a:pt x="10100" y="-1"/>
                  <a:pt x="16414" y="0"/>
                </a:cubicBezTo>
                <a:cubicBezTo>
                  <a:pt x="22765" y="0"/>
                  <a:pt x="28795" y="2795"/>
                  <a:pt x="32900" y="7643"/>
                </a:cubicBezTo>
              </a:path>
              <a:path w="32900" h="21600" stroke="0" extrusionOk="0">
                <a:moveTo>
                  <a:pt x="0" y="7559"/>
                </a:moveTo>
                <a:cubicBezTo>
                  <a:pt x="4103" y="2761"/>
                  <a:pt x="10100" y="-1"/>
                  <a:pt x="16414" y="0"/>
                </a:cubicBezTo>
                <a:cubicBezTo>
                  <a:pt x="22765" y="0"/>
                  <a:pt x="28795" y="2795"/>
                  <a:pt x="32900" y="7643"/>
                </a:cubicBezTo>
                <a:lnTo>
                  <a:pt x="16414" y="2160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337924" name="Picture 4" descr="astronaut">
            <a:extLst>
              <a:ext uri="{FF2B5EF4-FFF2-40B4-BE49-F238E27FC236}">
                <a16:creationId xmlns:a16="http://schemas.microsoft.com/office/drawing/2014/main" id="{08D725B1-F342-45B0-A863-D5F31A0D2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92375"/>
            <a:ext cx="9366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 descr="smoothbackgr">
            <a:extLst>
              <a:ext uri="{FF2B5EF4-FFF2-40B4-BE49-F238E27FC236}">
                <a16:creationId xmlns:a16="http://schemas.microsoft.com/office/drawing/2014/main" id="{F310C301-6FAE-4489-A125-0748B0977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6988"/>
            <a:ext cx="4572000" cy="68310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9pPr>
          </a:lstStyle>
          <a:p>
            <a:pPr algn="r"/>
            <a:endParaRPr lang="en-GB" altLang="nl-NL">
              <a:effectLst/>
            </a:endParaRPr>
          </a:p>
        </p:txBody>
      </p:sp>
      <p:sp>
        <p:nvSpPr>
          <p:cNvPr id="11270" name="Arc 6">
            <a:extLst>
              <a:ext uri="{FF2B5EF4-FFF2-40B4-BE49-F238E27FC236}">
                <a16:creationId xmlns:a16="http://schemas.microsoft.com/office/drawing/2014/main" id="{92A8063B-8498-47E0-BC33-9AD831EF3476}"/>
              </a:ext>
            </a:extLst>
          </p:cNvPr>
          <p:cNvSpPr>
            <a:spLocks/>
          </p:cNvSpPr>
          <p:nvPr/>
        </p:nvSpPr>
        <p:spPr bwMode="auto">
          <a:xfrm rot="5400000">
            <a:off x="2365375" y="2093913"/>
            <a:ext cx="7008813" cy="2732087"/>
          </a:xfrm>
          <a:custGeom>
            <a:avLst/>
            <a:gdLst>
              <a:gd name="T0" fmla="*/ 0 w 39987"/>
              <a:gd name="T1" fmla="*/ 2147483647 h 21600"/>
              <a:gd name="T2" fmla="*/ 2147483647 w 39987"/>
              <a:gd name="T3" fmla="*/ 2147483647 h 21600"/>
              <a:gd name="T4" fmla="*/ 2147483647 w 39987"/>
              <a:gd name="T5" fmla="*/ 2147483647 h 21600"/>
              <a:gd name="T6" fmla="*/ 0 60000 65536"/>
              <a:gd name="T7" fmla="*/ 0 60000 65536"/>
              <a:gd name="T8" fmla="*/ 0 60000 65536"/>
              <a:gd name="T9" fmla="*/ 0 w 39987"/>
              <a:gd name="T10" fmla="*/ 0 h 21600"/>
              <a:gd name="T11" fmla="*/ 39987 w 3998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987" h="21600" fill="none" extrusionOk="0">
                <a:moveTo>
                  <a:pt x="0" y="12930"/>
                </a:moveTo>
                <a:cubicBezTo>
                  <a:pt x="3442" y="5074"/>
                  <a:pt x="11207" y="-1"/>
                  <a:pt x="19784" y="0"/>
                </a:cubicBezTo>
                <a:cubicBezTo>
                  <a:pt x="28765" y="0"/>
                  <a:pt x="36810" y="5558"/>
                  <a:pt x="39987" y="13958"/>
                </a:cubicBezTo>
              </a:path>
              <a:path w="39987" h="21600" stroke="0" extrusionOk="0">
                <a:moveTo>
                  <a:pt x="0" y="12930"/>
                </a:moveTo>
                <a:cubicBezTo>
                  <a:pt x="3442" y="5074"/>
                  <a:pt x="11207" y="-1"/>
                  <a:pt x="19784" y="0"/>
                </a:cubicBezTo>
                <a:cubicBezTo>
                  <a:pt x="28765" y="0"/>
                  <a:pt x="36810" y="5558"/>
                  <a:pt x="39987" y="13958"/>
                </a:cubicBezTo>
                <a:lnTo>
                  <a:pt x="19784" y="21600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0410F443-E6CA-4109-87D2-9D9F1D0DD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0"/>
            <a:ext cx="1079500" cy="68580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9pPr>
          </a:lstStyle>
          <a:p>
            <a:endParaRPr lang="en-US" altLang="nl-NL">
              <a:effectLst/>
            </a:endParaRPr>
          </a:p>
        </p:txBody>
      </p:sp>
      <p:sp>
        <p:nvSpPr>
          <p:cNvPr id="11272" name="Line 8">
            <a:extLst>
              <a:ext uri="{FF2B5EF4-FFF2-40B4-BE49-F238E27FC236}">
                <a16:creationId xmlns:a16="http://schemas.microsoft.com/office/drawing/2014/main" id="{36FDB52A-4EA6-4C4E-B9E1-1541BF6929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5013" y="0"/>
            <a:ext cx="0" cy="6858000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37929" name="Picture 9" descr="astronaut">
            <a:extLst>
              <a:ext uri="{FF2B5EF4-FFF2-40B4-BE49-F238E27FC236}">
                <a16:creationId xmlns:a16="http://schemas.microsoft.com/office/drawing/2014/main" id="{E1834616-1FA3-4282-B16D-D4A0F8943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565400"/>
            <a:ext cx="9366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 Box 10">
            <a:extLst>
              <a:ext uri="{FF2B5EF4-FFF2-40B4-BE49-F238E27FC236}">
                <a16:creationId xmlns:a16="http://schemas.microsoft.com/office/drawing/2014/main" id="{3485EBFD-2A53-419E-A13B-50C8469B6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71" y="188913"/>
            <a:ext cx="4104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9pPr>
          </a:lstStyle>
          <a:p>
            <a:pPr algn="r"/>
            <a:r>
              <a:rPr lang="en-US" altLang="nl-NL" dirty="0" err="1">
                <a:solidFill>
                  <a:schemeClr val="tx2"/>
                </a:solidFill>
              </a:rPr>
              <a:t>gezien</a:t>
            </a:r>
            <a:r>
              <a:rPr lang="en-US" altLang="nl-NL" dirty="0">
                <a:solidFill>
                  <a:schemeClr val="tx2"/>
                </a:solidFill>
              </a:rPr>
              <a:t> van </a:t>
            </a:r>
            <a:r>
              <a:rPr lang="en-US" altLang="nl-NL" dirty="0" err="1">
                <a:solidFill>
                  <a:schemeClr val="tx2"/>
                </a:solidFill>
              </a:rPr>
              <a:t>een</a:t>
            </a:r>
            <a:r>
              <a:rPr lang="en-US" altLang="nl-NL" dirty="0">
                <a:solidFill>
                  <a:schemeClr val="tx2"/>
                </a:solidFill>
              </a:rPr>
              <a:t> </a:t>
            </a:r>
            <a:r>
              <a:rPr lang="en-US" altLang="nl-NL" dirty="0" err="1">
                <a:solidFill>
                  <a:schemeClr val="tx2"/>
                </a:solidFill>
              </a:rPr>
              <a:t>afstand</a:t>
            </a:r>
            <a:r>
              <a:rPr lang="en-US" altLang="nl-NL" dirty="0">
                <a:solidFill>
                  <a:schemeClr val="tx2"/>
                </a:solidFill>
                <a:effectLst/>
              </a:rPr>
              <a:t>  </a:t>
            </a:r>
            <a:endParaRPr lang="en-GB" altLang="nl-NL" dirty="0">
              <a:solidFill>
                <a:schemeClr val="tx2"/>
              </a:solidFill>
              <a:effectLst/>
            </a:endParaRPr>
          </a:p>
        </p:txBody>
      </p:sp>
      <p:sp>
        <p:nvSpPr>
          <p:cNvPr id="24587" name="Text Box 11">
            <a:extLst>
              <a:ext uri="{FF2B5EF4-FFF2-40B4-BE49-F238E27FC236}">
                <a16:creationId xmlns:a16="http://schemas.microsoft.com/office/drawing/2014/main" id="{18DB14BB-73E7-4560-80D9-0662542A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260350"/>
            <a:ext cx="252412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9pPr>
          </a:lstStyle>
          <a:p>
            <a:pPr algn="r"/>
            <a:r>
              <a:rPr lang="en-US" altLang="nl-NL" dirty="0">
                <a:solidFill>
                  <a:schemeClr val="tx2"/>
                </a:solidFill>
                <a:effectLst/>
              </a:rPr>
              <a:t>          </a:t>
            </a:r>
          </a:p>
          <a:p>
            <a:pPr algn="r"/>
            <a:r>
              <a:rPr lang="en-US" altLang="nl-NL" dirty="0">
                <a:solidFill>
                  <a:schemeClr val="tx2"/>
                </a:solidFill>
                <a:effectLst/>
              </a:rPr>
              <a:t>    </a:t>
            </a:r>
            <a:r>
              <a:rPr lang="en-US" altLang="nl-NL" dirty="0" err="1">
                <a:solidFill>
                  <a:schemeClr val="tx2"/>
                </a:solidFill>
              </a:rPr>
              <a:t>zoals</a:t>
            </a:r>
            <a:r>
              <a:rPr lang="en-US" altLang="nl-NL" dirty="0">
                <a:solidFill>
                  <a:schemeClr val="tx2"/>
                </a:solidFill>
              </a:rPr>
              <a:t> </a:t>
            </a:r>
            <a:r>
              <a:rPr lang="en-US" altLang="nl-NL" dirty="0" err="1">
                <a:solidFill>
                  <a:schemeClr val="tx2"/>
                </a:solidFill>
              </a:rPr>
              <a:t>ervaren</a:t>
            </a:r>
            <a:r>
              <a:rPr lang="en-US" altLang="nl-NL" dirty="0">
                <a:solidFill>
                  <a:schemeClr val="tx2"/>
                </a:solidFill>
              </a:rPr>
              <a:t> door de </a:t>
            </a:r>
            <a:r>
              <a:rPr lang="en-US" altLang="nl-NL" dirty="0" err="1">
                <a:solidFill>
                  <a:schemeClr val="tx2"/>
                </a:solidFill>
                <a:effectLst/>
              </a:rPr>
              <a:t>astro</a:t>
            </a:r>
            <a:r>
              <a:rPr lang="en-US" altLang="nl-NL" dirty="0">
                <a:solidFill>
                  <a:schemeClr val="tx2"/>
                </a:solidFill>
                <a:effectLst/>
              </a:rPr>
              <a:t>-</a:t>
            </a:r>
          </a:p>
          <a:p>
            <a:pPr algn="r"/>
            <a:r>
              <a:rPr lang="en-US" altLang="nl-NL" dirty="0">
                <a:solidFill>
                  <a:schemeClr val="tx2"/>
                </a:solidFill>
                <a:effectLst/>
              </a:rPr>
              <a:t>naut     </a:t>
            </a:r>
          </a:p>
          <a:p>
            <a:pPr algn="r"/>
            <a:r>
              <a:rPr lang="en-US" altLang="nl-NL" dirty="0" err="1">
                <a:solidFill>
                  <a:schemeClr val="tx2"/>
                </a:solidFill>
              </a:rPr>
              <a:t>zelf</a:t>
            </a:r>
            <a:r>
              <a:rPr lang="en-US" altLang="nl-NL" dirty="0">
                <a:solidFill>
                  <a:schemeClr val="tx2"/>
                </a:solidFill>
                <a:effectLst/>
              </a:rPr>
              <a:t>  </a:t>
            </a:r>
            <a:endParaRPr lang="en-GB" altLang="nl-NL" dirty="0">
              <a:solidFill>
                <a:schemeClr val="tx2"/>
              </a:solidFill>
              <a:effectLst/>
            </a:endParaRPr>
          </a:p>
        </p:txBody>
      </p:sp>
      <p:sp>
        <p:nvSpPr>
          <p:cNvPr id="337933" name="Text Box 13">
            <a:extLst>
              <a:ext uri="{FF2B5EF4-FFF2-40B4-BE49-F238E27FC236}">
                <a16:creationId xmlns:a16="http://schemas.microsoft.com/office/drawing/2014/main" id="{BF644E54-D93D-445E-9D75-D9C2A163D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521" y="920495"/>
            <a:ext cx="384752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9pPr>
          </a:lstStyle>
          <a:p>
            <a:r>
              <a:rPr lang="en-US" altLang="nl-NL" sz="2400" dirty="0" err="1"/>
              <a:t>Nadert</a:t>
            </a:r>
            <a:r>
              <a:rPr lang="en-US" altLang="nl-NL" sz="2400" dirty="0"/>
              <a:t> tot de horizon</a:t>
            </a:r>
          </a:p>
          <a:p>
            <a:r>
              <a:rPr lang="en-US" altLang="nl-NL" sz="2400" dirty="0"/>
              <a:t>steeds </a:t>
            </a:r>
            <a:r>
              <a:rPr lang="en-US" altLang="nl-NL" sz="2400" dirty="0" err="1"/>
              <a:t>langzamer</a:t>
            </a:r>
            <a:endParaRPr lang="en-US" altLang="nl-NL" sz="2400" dirty="0"/>
          </a:p>
          <a:p>
            <a:r>
              <a:rPr lang="en-US" altLang="nl-NL" sz="2400" dirty="0"/>
              <a:t>maar </a:t>
            </a:r>
            <a:r>
              <a:rPr lang="en-US" altLang="nl-NL" sz="2400" dirty="0" err="1"/>
              <a:t>passeert</a:t>
            </a:r>
            <a:r>
              <a:rPr lang="en-US" altLang="nl-NL" sz="2400" dirty="0"/>
              <a:t> </a:t>
            </a:r>
            <a:r>
              <a:rPr lang="en-US" altLang="nl-NL" sz="2400" dirty="0" err="1"/>
              <a:t>deze</a:t>
            </a:r>
            <a:r>
              <a:rPr lang="en-US" altLang="nl-NL" sz="2400" dirty="0"/>
              <a:t> nooit</a:t>
            </a:r>
          </a:p>
          <a:p>
            <a:r>
              <a:rPr lang="en-US" altLang="nl-NL" sz="2400" dirty="0" err="1"/>
              <a:t>Tijd</a:t>
            </a:r>
            <a:r>
              <a:rPr lang="en-US" altLang="nl-NL" sz="2400" dirty="0"/>
              <a:t> </a:t>
            </a:r>
            <a:r>
              <a:rPr lang="en-US" altLang="nl-NL" sz="2400" dirty="0" err="1"/>
              <a:t>staat</a:t>
            </a:r>
            <a:r>
              <a:rPr lang="en-US" altLang="nl-NL" sz="2400" dirty="0"/>
              <a:t> </a:t>
            </a:r>
            <a:r>
              <a:rPr lang="en-US" altLang="nl-NL" sz="2400" dirty="0" err="1"/>
              <a:t>stil</a:t>
            </a:r>
            <a:r>
              <a:rPr lang="en-US" altLang="nl-NL" sz="2400" dirty="0"/>
              <a:t> op de horizon</a:t>
            </a:r>
            <a:endParaRPr lang="en-US" altLang="nl-NL" sz="2400" dirty="0">
              <a:effectLst/>
            </a:endParaRPr>
          </a:p>
        </p:txBody>
      </p:sp>
      <p:sp>
        <p:nvSpPr>
          <p:cNvPr id="337934" name="Text Box 14">
            <a:extLst>
              <a:ext uri="{FF2B5EF4-FFF2-40B4-BE49-F238E27FC236}">
                <a16:creationId xmlns:a16="http://schemas.microsoft.com/office/drawing/2014/main" id="{8075FAB6-6C16-48B1-9042-EA97CDBAD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4" y="3084436"/>
            <a:ext cx="182934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9pPr>
          </a:lstStyle>
          <a:p>
            <a:r>
              <a:rPr lang="en-US" altLang="nl-NL" sz="2400" dirty="0" err="1"/>
              <a:t>valt</a:t>
            </a:r>
            <a:r>
              <a:rPr lang="en-US" altLang="nl-NL" sz="2400" dirty="0"/>
              <a:t> </a:t>
            </a:r>
            <a:r>
              <a:rPr lang="en-US" altLang="nl-NL" sz="2400" dirty="0" err="1"/>
              <a:t>gewoon</a:t>
            </a:r>
            <a:endParaRPr lang="en-US" altLang="nl-NL" sz="2400" dirty="0">
              <a:effectLst/>
            </a:endParaRPr>
          </a:p>
          <a:p>
            <a:r>
              <a:rPr lang="en-US" altLang="nl-NL" sz="2400" dirty="0"/>
              <a:t>steeds </a:t>
            </a:r>
          </a:p>
          <a:p>
            <a:r>
              <a:rPr lang="en-US" altLang="nl-NL" sz="2400" dirty="0" err="1"/>
              <a:t>sneller</a:t>
            </a:r>
            <a:endParaRPr lang="en-US" altLang="nl-NL" sz="2400" dirty="0"/>
          </a:p>
          <a:p>
            <a:r>
              <a:rPr lang="en-US" altLang="nl-NL" sz="2400" dirty="0"/>
              <a:t>door de </a:t>
            </a:r>
          </a:p>
          <a:p>
            <a:r>
              <a:rPr lang="en-US" altLang="nl-NL" sz="2400" dirty="0"/>
              <a:t>horizon</a:t>
            </a:r>
            <a:endParaRPr lang="en-GB" altLang="nl-NL" sz="24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37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37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7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37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37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7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7" grpId="0"/>
      <p:bldP spid="337933" grpId="0"/>
      <p:bldP spid="3379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6700" y="0"/>
            <a:ext cx="8877300" cy="123709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b="1" dirty="0" err="1">
                <a:solidFill>
                  <a:srgbClr val="FFFF00"/>
                </a:solidFill>
              </a:rPr>
              <a:t>Zwarte</a:t>
            </a:r>
            <a:r>
              <a:rPr lang="en-GB" altLang="en-US" b="1" dirty="0">
                <a:solidFill>
                  <a:srgbClr val="FFFF00"/>
                </a:solidFill>
              </a:rPr>
              <a:t> </a:t>
            </a:r>
            <a:r>
              <a:rPr lang="en-GB" altLang="en-US" b="1" dirty="0" err="1">
                <a:solidFill>
                  <a:srgbClr val="FFFF00"/>
                </a:solidFill>
              </a:rPr>
              <a:t>Gaten</a:t>
            </a:r>
            <a:r>
              <a:rPr lang="en-GB" altLang="en-US" b="1" dirty="0">
                <a:solidFill>
                  <a:srgbClr val="FFFF00"/>
                </a:solidFill>
              </a:rPr>
              <a:t> in 4 colleges</a:t>
            </a:r>
            <a:br>
              <a:rPr lang="en-GB" altLang="en-US" sz="4000" b="1" dirty="0">
                <a:solidFill>
                  <a:srgbClr val="FFFF00"/>
                </a:solidFill>
              </a:rPr>
            </a:br>
            <a:r>
              <a:rPr lang="en-GB" altLang="en-US" sz="2800" b="1" dirty="0" err="1">
                <a:solidFill>
                  <a:srgbClr val="FFFF00"/>
                </a:solidFill>
              </a:rPr>
              <a:t>deel</a:t>
            </a:r>
            <a:r>
              <a:rPr lang="en-GB" altLang="en-US" sz="2800" b="1" dirty="0">
                <a:solidFill>
                  <a:srgbClr val="FFFF00"/>
                </a:solidFill>
              </a:rPr>
              <a:t> 2, </a:t>
            </a:r>
            <a:r>
              <a:rPr lang="en-GB" altLang="en-US" sz="2800" b="1" dirty="0" err="1">
                <a:solidFill>
                  <a:srgbClr val="FFFF00"/>
                </a:solidFill>
              </a:rPr>
              <a:t>Zwarte</a:t>
            </a:r>
            <a:r>
              <a:rPr lang="en-GB" altLang="en-US" sz="2800" b="1" dirty="0">
                <a:solidFill>
                  <a:srgbClr val="FFFF00"/>
                </a:solidFill>
              </a:rPr>
              <a:t> </a:t>
            </a:r>
            <a:r>
              <a:rPr lang="en-GB" altLang="en-US" sz="2800" b="1" dirty="0" err="1">
                <a:solidFill>
                  <a:srgbClr val="FFFF00"/>
                </a:solidFill>
              </a:rPr>
              <a:t>Gaten</a:t>
            </a:r>
            <a:r>
              <a:rPr lang="en-GB" altLang="en-US" sz="2800" b="1" dirty="0">
                <a:solidFill>
                  <a:srgbClr val="FFFF00"/>
                </a:solidFill>
              </a:rPr>
              <a:t> </a:t>
            </a:r>
            <a:r>
              <a:rPr lang="en-GB" altLang="en-US" sz="2800" b="1" dirty="0" err="1">
                <a:solidFill>
                  <a:srgbClr val="FFFF00"/>
                </a:solidFill>
              </a:rPr>
              <a:t>en</a:t>
            </a:r>
            <a:r>
              <a:rPr lang="en-GB" altLang="en-US" sz="2800" b="1" dirty="0">
                <a:solidFill>
                  <a:srgbClr val="FFFF00"/>
                </a:solidFill>
              </a:rPr>
              <a:t> de </a:t>
            </a:r>
            <a:r>
              <a:rPr lang="en-GB" altLang="en-US" sz="2800" b="1" dirty="0" err="1">
                <a:solidFill>
                  <a:srgbClr val="FFFF00"/>
                </a:solidFill>
              </a:rPr>
              <a:t>kwantummechanika</a:t>
            </a:r>
            <a:endParaRPr lang="en-GB" altLang="en-US" sz="4800" b="1" dirty="0">
              <a:solidFill>
                <a:srgbClr val="FFFF00"/>
              </a:solidFill>
            </a:endParaRP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40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9EADAB9-D261-4B26-9872-84C64F21E588}"/>
              </a:ext>
            </a:extLst>
          </p:cNvPr>
          <p:cNvSpPr txBox="1"/>
          <p:nvPr/>
        </p:nvSpPr>
        <p:spPr>
          <a:xfrm>
            <a:off x="395420" y="3995798"/>
            <a:ext cx="475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● Zwarte gaten en de Relativiteitstheorie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52BCAF4-4702-4434-AF12-B80A7DC7FDC2}"/>
              </a:ext>
            </a:extLst>
          </p:cNvPr>
          <p:cNvSpPr txBox="1"/>
          <p:nvPr/>
        </p:nvSpPr>
        <p:spPr>
          <a:xfrm>
            <a:off x="395420" y="4499868"/>
            <a:ext cx="504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● Zwarte gaten en de kwantum mechanica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8F4993E-249D-4200-A671-F5F884AD8819}"/>
              </a:ext>
            </a:extLst>
          </p:cNvPr>
          <p:cNvSpPr txBox="1"/>
          <p:nvPr/>
        </p:nvSpPr>
        <p:spPr>
          <a:xfrm>
            <a:off x="377100" y="5580018"/>
            <a:ext cx="504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● De binnenkant van Zwarte Gaten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C97A014-B4F0-433E-B513-7AD9326DAD53}"/>
              </a:ext>
            </a:extLst>
          </p:cNvPr>
          <p:cNvSpPr txBox="1"/>
          <p:nvPr/>
        </p:nvSpPr>
        <p:spPr>
          <a:xfrm>
            <a:off x="395420" y="5075948"/>
            <a:ext cx="612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● Waarnemingen ook door zwaartekracht-straling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5BCDF98-F185-4F4E-8AA5-7C2AA79F4587}"/>
              </a:ext>
            </a:extLst>
          </p:cNvPr>
          <p:cNvSpPr txBox="1"/>
          <p:nvPr/>
        </p:nvSpPr>
        <p:spPr>
          <a:xfrm>
            <a:off x="611450" y="1824341"/>
            <a:ext cx="650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Deze reeks beoogt een uitleg bij twee recente ontwikkelingen: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32DC6DC-2692-43A3-B4B1-FD13DCCB81D2}"/>
              </a:ext>
            </a:extLst>
          </p:cNvPr>
          <p:cNvSpPr txBox="1"/>
          <p:nvPr/>
        </p:nvSpPr>
        <p:spPr>
          <a:xfrm>
            <a:off x="695222" y="2608787"/>
            <a:ext cx="6043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Theoretisch  ● de binnenkant van zwarte gaten,</a:t>
            </a:r>
          </a:p>
          <a:p>
            <a:r>
              <a:rPr lang="nl-NL" dirty="0">
                <a:solidFill>
                  <a:srgbClr val="FFFF00"/>
                </a:solidFill>
              </a:rPr>
              <a:t>   </a:t>
            </a:r>
            <a:r>
              <a:rPr lang="nl-NL" b="1" dirty="0">
                <a:solidFill>
                  <a:srgbClr val="FFFF00"/>
                </a:solidFill>
              </a:rPr>
              <a:t>“gaten in de tijdruimte”, </a:t>
            </a:r>
          </a:p>
          <a:p>
            <a:r>
              <a:rPr lang="nl-NL" b="1" dirty="0">
                <a:solidFill>
                  <a:srgbClr val="FFFF00"/>
                </a:solidFill>
              </a:rPr>
              <a:t>   </a:t>
            </a:r>
            <a:r>
              <a:rPr lang="nl-NL" dirty="0">
                <a:solidFill>
                  <a:srgbClr val="FFFF00"/>
                </a:solidFill>
              </a:rPr>
              <a:t>theorie van </a:t>
            </a:r>
            <a:r>
              <a:rPr lang="nl-NL" dirty="0" err="1">
                <a:solidFill>
                  <a:srgbClr val="FFFF00"/>
                </a:solidFill>
              </a:rPr>
              <a:t>G.`t</a:t>
            </a:r>
            <a:r>
              <a:rPr lang="nl-NL" dirty="0">
                <a:solidFill>
                  <a:srgbClr val="FFFF00"/>
                </a:solidFill>
              </a:rPr>
              <a:t> Hooft, Nederlandse Nobelprijswinnaar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EB348E9-737D-4DAE-BEBC-013337A99A2F}"/>
              </a:ext>
            </a:extLst>
          </p:cNvPr>
          <p:cNvSpPr txBox="1"/>
          <p:nvPr/>
        </p:nvSpPr>
        <p:spPr>
          <a:xfrm>
            <a:off x="611450" y="2217373"/>
            <a:ext cx="665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Observaties  ● </a:t>
            </a:r>
            <a:r>
              <a:rPr lang="nl-NL" b="1" dirty="0">
                <a:solidFill>
                  <a:srgbClr val="FFFF00"/>
                </a:solidFill>
              </a:rPr>
              <a:t>zwaartekrachtstraling</a:t>
            </a:r>
            <a:r>
              <a:rPr lang="nl-NL" dirty="0">
                <a:solidFill>
                  <a:srgbClr val="FFFF00"/>
                </a:solidFill>
              </a:rPr>
              <a:t> ontdekt op 14 sept 2015</a:t>
            </a:r>
          </a:p>
        </p:txBody>
      </p:sp>
    </p:spTree>
    <p:extLst>
      <p:ext uri="{BB962C8B-B14F-4D97-AF65-F5344CB8AC3E}">
        <p14:creationId xmlns:p14="http://schemas.microsoft.com/office/powerpoint/2010/main" val="2509425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DF94D9AE-4CB3-4309-BC22-81FF2CF11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0" y="-1374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7480"/>
            <a:ext cx="5974490" cy="1584220"/>
          </a:xfrm>
        </p:spPr>
        <p:txBody>
          <a:bodyPr/>
          <a:lstStyle/>
          <a:p>
            <a:r>
              <a:rPr lang="en-US" altLang="en-US" sz="1800" dirty="0" err="1"/>
              <a:t>zoals</a:t>
            </a:r>
            <a:r>
              <a:rPr lang="en-US" altLang="en-US" sz="1800" dirty="0"/>
              <a:t> golf/</a:t>
            </a:r>
            <a:r>
              <a:rPr lang="en-US" altLang="en-US" sz="1800" dirty="0" err="1"/>
              <a:t>deeltje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een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dualistische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visie</a:t>
            </a:r>
            <a:r>
              <a:rPr lang="en-US" altLang="en-US" sz="1800" dirty="0"/>
              <a:t> is</a:t>
            </a:r>
            <a:br>
              <a:rPr lang="en-US" altLang="en-US" sz="2800" dirty="0"/>
            </a:br>
            <a:r>
              <a:rPr lang="en-US" altLang="en-US" sz="2800" b="1" dirty="0" err="1"/>
              <a:t>Dualistische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visie</a:t>
            </a:r>
            <a:br>
              <a:rPr lang="en-US" altLang="en-US" sz="2800" b="1" dirty="0"/>
            </a:br>
            <a:endParaRPr lang="en-US" altLang="en-US" sz="2000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F5C38-4228-409C-84F5-A5D1F5A46F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Algemene Relativiteit 28 nov 2020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FEF6622D-537E-43A5-B977-8E99BE6F3176}"/>
              </a:ext>
            </a:extLst>
          </p:cNvPr>
          <p:cNvSpPr/>
          <p:nvPr/>
        </p:nvSpPr>
        <p:spPr bwMode="auto">
          <a:xfrm>
            <a:off x="4264296" y="3677712"/>
            <a:ext cx="9144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3D5F792-D262-42DB-ABD9-664A813A0850}"/>
              </a:ext>
            </a:extLst>
          </p:cNvPr>
          <p:cNvSpPr txBox="1"/>
          <p:nvPr/>
        </p:nvSpPr>
        <p:spPr>
          <a:xfrm>
            <a:off x="35370" y="1090604"/>
            <a:ext cx="5544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Zwart Gat ontstaat in een grote implosie </a:t>
            </a:r>
          </a:p>
          <a:p>
            <a:r>
              <a:rPr lang="nl-NL" dirty="0"/>
              <a:t>als een ster zijn eigen gewicht niet meer kan dragen.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8FE63A1-3C85-47A1-9CA8-F8F042E6C08D}"/>
              </a:ext>
            </a:extLst>
          </p:cNvPr>
          <p:cNvSpPr txBox="1"/>
          <p:nvPr/>
        </p:nvSpPr>
        <p:spPr>
          <a:xfrm>
            <a:off x="395420" y="3411946"/>
            <a:ext cx="7026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dirty="0"/>
              <a:t>Meevallend met instortende ster in vrije val:</a:t>
            </a:r>
          </a:p>
          <a:p>
            <a:r>
              <a:rPr lang="nl-NL" dirty="0"/>
              <a:t>      gaat steeds harder, passeert gewoon de horizon, eindigt in r=0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D96ED14-F1C7-4470-BBB8-40F9CF973DA1}"/>
              </a:ext>
            </a:extLst>
          </p:cNvPr>
          <p:cNvSpPr txBox="1"/>
          <p:nvPr/>
        </p:nvSpPr>
        <p:spPr>
          <a:xfrm>
            <a:off x="395420" y="1897561"/>
            <a:ext cx="4594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● de buitenlagen worden heet, ontbranden </a:t>
            </a:r>
          </a:p>
          <a:p>
            <a:r>
              <a:rPr lang="nl-NL" dirty="0"/>
              <a:t>   en exploderen (Supernova)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45CD6C0-DAB8-4AE0-A804-7D4BED696204}"/>
              </a:ext>
            </a:extLst>
          </p:cNvPr>
          <p:cNvSpPr txBox="1"/>
          <p:nvPr/>
        </p:nvSpPr>
        <p:spPr>
          <a:xfrm>
            <a:off x="380189" y="2482511"/>
            <a:ext cx="6184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● de binnenlagen imploderen tot steeds grotere dichtheid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D9E1BAB-EBAA-49A3-8E88-DA4CAB3C255C}"/>
              </a:ext>
            </a:extLst>
          </p:cNvPr>
          <p:cNvSpPr txBox="1"/>
          <p:nvPr/>
        </p:nvSpPr>
        <p:spPr>
          <a:xfrm>
            <a:off x="395420" y="3002108"/>
            <a:ext cx="572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Twee waarnemers, die totaal iets anders constateren: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8525245-9E8B-466D-BCDD-82434C462C2E}"/>
              </a:ext>
            </a:extLst>
          </p:cNvPr>
          <p:cNvSpPr txBox="1"/>
          <p:nvPr/>
        </p:nvSpPr>
        <p:spPr>
          <a:xfrm>
            <a:off x="395420" y="4267200"/>
            <a:ext cx="6859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2.  Van een afstand bekeken: </a:t>
            </a:r>
          </a:p>
          <a:p>
            <a:r>
              <a:rPr lang="nl-NL" dirty="0"/>
              <a:t>     nadert steeds langzamer tot de horizon, passeert deze nooit</a:t>
            </a:r>
          </a:p>
          <a:p>
            <a:r>
              <a:rPr lang="nl-NL" dirty="0"/>
              <a:t>     en verdwijnt door oneindig grote roodverschuiving 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DC67722-B5C0-481B-9670-D0B7172764D4}"/>
              </a:ext>
            </a:extLst>
          </p:cNvPr>
          <p:cNvSpPr txBox="1"/>
          <p:nvPr/>
        </p:nvSpPr>
        <p:spPr>
          <a:xfrm>
            <a:off x="435662" y="5439620"/>
            <a:ext cx="7117654" cy="738664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/>
              <a:t>Nieuwe definitie van de horizon </a:t>
            </a:r>
            <a:r>
              <a:rPr lang="nl-NL" dirty="0" err="1"/>
              <a:t>a.d.</a:t>
            </a:r>
            <a:r>
              <a:rPr lang="nl-NL" dirty="0"/>
              <a:t> hand van waarneming</a:t>
            </a:r>
          </a:p>
          <a:p>
            <a:r>
              <a:rPr lang="nl-NL" dirty="0"/>
              <a:t>     </a:t>
            </a:r>
            <a:r>
              <a:rPr lang="nl-NL" sz="2400" b="1" dirty="0"/>
              <a:t>oppervlak waar roodverschuiving oneindig is</a:t>
            </a:r>
            <a:endParaRPr lang="nl-NL" b="1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BF316F12-84AF-40CB-81A9-F85702A08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310" y="779179"/>
            <a:ext cx="2504012" cy="1408348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7F0B9239-B0B4-4504-857A-01164EC9CD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58" y="4058277"/>
            <a:ext cx="1535105" cy="108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3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3122DDEB-0B3C-49D1-99BD-B997365C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0" y="-1374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7480"/>
            <a:ext cx="8043848" cy="865680"/>
          </a:xfrm>
        </p:spPr>
        <p:txBody>
          <a:bodyPr/>
          <a:lstStyle/>
          <a:p>
            <a:r>
              <a:rPr lang="en-US" altLang="en-US" dirty="0" err="1"/>
              <a:t>eigenschappen</a:t>
            </a:r>
            <a:r>
              <a:rPr lang="en-US" altLang="en-US" dirty="0"/>
              <a:t> </a:t>
            </a:r>
            <a:r>
              <a:rPr lang="en-US" altLang="en-US" dirty="0" err="1"/>
              <a:t>Zwarte</a:t>
            </a:r>
            <a:r>
              <a:rPr lang="en-US" altLang="en-US" dirty="0"/>
              <a:t> </a:t>
            </a:r>
            <a:r>
              <a:rPr lang="en-US" altLang="en-US" dirty="0" err="1"/>
              <a:t>Gaten</a:t>
            </a:r>
            <a:r>
              <a:rPr lang="en-US" altLang="en-US" dirty="0"/>
              <a:t> tot nu</a:t>
            </a:r>
            <a:endParaRPr lang="en-US" altLang="en-US" sz="2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F5C38-4228-409C-84F5-A5D1F5A46F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Algemene Relativiteit 28 nov 2020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B8D1987A-7C10-401A-9452-68E26230864A}"/>
              </a:ext>
            </a:extLst>
          </p:cNvPr>
          <p:cNvGrpSpPr/>
          <p:nvPr/>
        </p:nvGrpSpPr>
        <p:grpSpPr>
          <a:xfrm>
            <a:off x="675713" y="1268700"/>
            <a:ext cx="7261924" cy="400110"/>
            <a:chOff x="637126" y="1268700"/>
            <a:chExt cx="7261924" cy="400110"/>
          </a:xfrm>
        </p:grpSpPr>
        <p:sp>
          <p:nvSpPr>
            <p:cNvPr id="7" name="TextBox 1">
              <a:extLst>
                <a:ext uri="{FF2B5EF4-FFF2-40B4-BE49-F238E27FC236}">
                  <a16:creationId xmlns:a16="http://schemas.microsoft.com/office/drawing/2014/main" id="{B2444558-D3A1-404A-845F-131FF036894C}"/>
                </a:ext>
              </a:extLst>
            </p:cNvPr>
            <p:cNvSpPr txBox="1"/>
            <p:nvPr/>
          </p:nvSpPr>
          <p:spPr>
            <a:xfrm>
              <a:off x="637126" y="1268700"/>
              <a:ext cx="72619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        </a:t>
              </a:r>
              <a:r>
                <a:rPr lang="en-GB" sz="2000" dirty="0"/>
                <a:t>Horizon </a:t>
              </a:r>
              <a:r>
                <a:rPr lang="en-GB" sz="2000" dirty="0" err="1"/>
                <a:t>bij</a:t>
              </a:r>
              <a:r>
                <a:rPr lang="en-GB" sz="2000" dirty="0"/>
                <a:t> de Schwarzschildstraal </a:t>
              </a:r>
              <a:r>
                <a:rPr lang="en-GB" sz="2000" dirty="0" err="1"/>
                <a:t>als</a:t>
              </a:r>
              <a:r>
                <a:rPr lang="en-GB" sz="2000" dirty="0"/>
                <a:t> </a:t>
              </a:r>
              <a:r>
                <a:rPr lang="en-GB" sz="2000" dirty="0" err="1"/>
                <a:t>eenrichtingsverkeer</a:t>
              </a:r>
              <a:endParaRPr lang="en-US" sz="1600" dirty="0"/>
            </a:p>
          </p:txBody>
        </p:sp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DB4B19D4-C984-47CC-9F32-CD91F085D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266" y="1323677"/>
              <a:ext cx="323850" cy="228600"/>
            </a:xfrm>
            <a:prstGeom prst="rect">
              <a:avLst/>
            </a:prstGeom>
          </p:spPr>
        </p:pic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DB061287-21BD-4E19-9C37-2F96D53BF443}"/>
              </a:ext>
            </a:extLst>
          </p:cNvPr>
          <p:cNvSpPr txBox="1"/>
          <p:nvPr/>
        </p:nvSpPr>
        <p:spPr>
          <a:xfrm>
            <a:off x="1055580" y="1899255"/>
            <a:ext cx="3900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● </a:t>
            </a:r>
            <a:r>
              <a:rPr lang="en-GB" sz="2000" dirty="0"/>
              <a:t>je </a:t>
            </a:r>
            <a:r>
              <a:rPr lang="en-GB" sz="2000" dirty="0" err="1"/>
              <a:t>kan</a:t>
            </a:r>
            <a:r>
              <a:rPr lang="en-GB" sz="2000" dirty="0"/>
              <a:t> er </a:t>
            </a:r>
            <a:r>
              <a:rPr lang="en-GB" sz="2000" dirty="0" err="1"/>
              <a:t>alleen</a:t>
            </a:r>
            <a:r>
              <a:rPr lang="en-GB" sz="2000" dirty="0"/>
              <a:t> in maar </a:t>
            </a:r>
            <a:r>
              <a:rPr lang="en-GB" sz="2000" dirty="0" err="1"/>
              <a:t>niet</a:t>
            </a:r>
            <a:r>
              <a:rPr lang="en-GB" sz="2000" dirty="0"/>
              <a:t> </a:t>
            </a:r>
            <a:r>
              <a:rPr lang="en-GB" sz="2000" dirty="0" err="1"/>
              <a:t>uit</a:t>
            </a:r>
            <a:endParaRPr lang="en-US" sz="1600" dirty="0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2945155C-B295-43D8-B1F9-807924A120DA}"/>
              </a:ext>
            </a:extLst>
          </p:cNvPr>
          <p:cNvSpPr txBox="1"/>
          <p:nvPr/>
        </p:nvSpPr>
        <p:spPr>
          <a:xfrm>
            <a:off x="1068703" y="2351795"/>
            <a:ext cx="6082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● </a:t>
            </a:r>
            <a:r>
              <a:rPr lang="en-GB" sz="2000" dirty="0" err="1"/>
              <a:t>eenmaal</a:t>
            </a:r>
            <a:r>
              <a:rPr lang="en-GB" sz="2000" dirty="0"/>
              <a:t> </a:t>
            </a:r>
            <a:r>
              <a:rPr lang="en-GB" sz="2000" dirty="0" err="1"/>
              <a:t>binnen</a:t>
            </a:r>
            <a:r>
              <a:rPr lang="en-GB" sz="2000" dirty="0"/>
              <a:t>, </a:t>
            </a:r>
            <a:r>
              <a:rPr lang="en-GB" sz="2000" dirty="0" err="1"/>
              <a:t>kan</a:t>
            </a:r>
            <a:r>
              <a:rPr lang="en-GB" sz="2000" dirty="0"/>
              <a:t> je nooit </a:t>
            </a:r>
            <a:r>
              <a:rPr lang="en-GB" sz="2000" dirty="0" err="1"/>
              <a:t>meer</a:t>
            </a:r>
            <a:r>
              <a:rPr lang="en-GB" sz="2000" dirty="0"/>
              <a:t> </a:t>
            </a:r>
            <a:r>
              <a:rPr lang="en-GB" sz="2000" dirty="0" err="1"/>
              <a:t>gezien</a:t>
            </a:r>
            <a:r>
              <a:rPr lang="en-GB" sz="2000" dirty="0"/>
              <a:t> </a:t>
            </a:r>
            <a:r>
              <a:rPr lang="en-GB" sz="2000" dirty="0" err="1"/>
              <a:t>worden</a:t>
            </a:r>
            <a:endParaRPr lang="en-US" sz="1600" dirty="0"/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E8769BAC-2A2D-47F6-9FC8-F3F289F0A624}"/>
              </a:ext>
            </a:extLst>
          </p:cNvPr>
          <p:cNvSpPr txBox="1"/>
          <p:nvPr/>
        </p:nvSpPr>
        <p:spPr>
          <a:xfrm>
            <a:off x="667622" y="2883567"/>
            <a:ext cx="6219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       </a:t>
            </a:r>
            <a:r>
              <a:rPr lang="en-GB" sz="2000" dirty="0" err="1"/>
              <a:t>binnenvallend</a:t>
            </a:r>
            <a:r>
              <a:rPr lang="en-GB" sz="2000" dirty="0"/>
              <a:t> object (</a:t>
            </a:r>
            <a:r>
              <a:rPr lang="en-GB" sz="2000" dirty="0" err="1"/>
              <a:t>vrije</a:t>
            </a:r>
            <a:r>
              <a:rPr lang="en-GB" sz="2000" dirty="0"/>
              <a:t> </a:t>
            </a:r>
            <a:r>
              <a:rPr lang="en-GB" sz="2000" dirty="0" err="1"/>
              <a:t>val</a:t>
            </a:r>
            <a:r>
              <a:rPr lang="en-GB" sz="2000" dirty="0"/>
              <a:t>) </a:t>
            </a:r>
            <a:r>
              <a:rPr lang="en-GB" sz="2000" dirty="0" err="1"/>
              <a:t>valt</a:t>
            </a:r>
            <a:r>
              <a:rPr lang="en-GB" sz="2000" dirty="0"/>
              <a:t> steeds </a:t>
            </a:r>
            <a:r>
              <a:rPr lang="en-GB" sz="2000" dirty="0" err="1"/>
              <a:t>sneller</a:t>
            </a:r>
            <a:endParaRPr lang="en-US" sz="1600" dirty="0"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8074D094-853B-4DF8-9B48-0206C81D4F0B}"/>
              </a:ext>
            </a:extLst>
          </p:cNvPr>
          <p:cNvGrpSpPr/>
          <p:nvPr/>
        </p:nvGrpSpPr>
        <p:grpSpPr>
          <a:xfrm>
            <a:off x="611450" y="3557330"/>
            <a:ext cx="6917278" cy="1015663"/>
            <a:chOff x="637126" y="1268700"/>
            <a:chExt cx="6917278" cy="1015663"/>
          </a:xfrm>
        </p:grpSpPr>
        <p:sp>
          <p:nvSpPr>
            <p:cNvPr id="18" name="TextBox 1">
              <a:extLst>
                <a:ext uri="{FF2B5EF4-FFF2-40B4-BE49-F238E27FC236}">
                  <a16:creationId xmlns:a16="http://schemas.microsoft.com/office/drawing/2014/main" id="{96CF8D9C-87AA-421C-A797-AB2BCF9F1590}"/>
                </a:ext>
              </a:extLst>
            </p:cNvPr>
            <p:cNvSpPr txBox="1"/>
            <p:nvPr/>
          </p:nvSpPr>
          <p:spPr>
            <a:xfrm>
              <a:off x="637126" y="1268700"/>
              <a:ext cx="691727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        </a:t>
              </a:r>
              <a:r>
                <a:rPr lang="en-GB" sz="2000" dirty="0"/>
                <a:t>horizon </a:t>
              </a:r>
              <a:r>
                <a:rPr lang="en-GB" sz="2000" dirty="0" err="1"/>
                <a:t>lokaal</a:t>
              </a:r>
              <a:r>
                <a:rPr lang="en-GB" sz="2000" dirty="0"/>
                <a:t> </a:t>
              </a:r>
              <a:r>
                <a:rPr lang="en-GB" sz="2000" dirty="0" err="1"/>
                <a:t>niet</a:t>
              </a:r>
              <a:r>
                <a:rPr lang="en-GB" sz="2000" dirty="0"/>
                <a:t> </a:t>
              </a:r>
              <a:r>
                <a:rPr lang="en-GB" sz="2000" dirty="0" err="1"/>
                <a:t>merkbaar</a:t>
              </a:r>
              <a:r>
                <a:rPr lang="en-GB" sz="2000" dirty="0"/>
                <a:t> </a:t>
              </a:r>
              <a:r>
                <a:rPr lang="en-GB" sz="2000" dirty="0" err="1"/>
                <a:t>voor</a:t>
              </a:r>
              <a:r>
                <a:rPr lang="en-GB" sz="2000" dirty="0"/>
                <a:t> </a:t>
              </a:r>
              <a:r>
                <a:rPr lang="en-GB" sz="2000" dirty="0" err="1"/>
                <a:t>binnenvallend</a:t>
              </a:r>
              <a:r>
                <a:rPr lang="en-GB" sz="2000" dirty="0"/>
                <a:t> object </a:t>
              </a:r>
            </a:p>
            <a:p>
              <a:r>
                <a:rPr lang="en-GB" sz="2000" dirty="0"/>
                <a:t>      (</a:t>
              </a:r>
              <a:r>
                <a:rPr lang="en-GB" sz="2000" dirty="0" err="1"/>
                <a:t>vrije</a:t>
              </a:r>
              <a:r>
                <a:rPr lang="en-GB" sz="2000" dirty="0"/>
                <a:t> </a:t>
              </a:r>
              <a:r>
                <a:rPr lang="en-GB" sz="2000" dirty="0" err="1"/>
                <a:t>val</a:t>
              </a:r>
              <a:r>
                <a:rPr lang="en-GB" sz="2000" dirty="0"/>
                <a:t>; </a:t>
              </a:r>
              <a:r>
                <a:rPr lang="en-GB" sz="2000" dirty="0" err="1"/>
                <a:t>equivalentie-principe</a:t>
              </a:r>
              <a:r>
                <a:rPr lang="en-GB" sz="2000" dirty="0"/>
                <a:t>)</a:t>
              </a:r>
            </a:p>
            <a:p>
              <a:r>
                <a:rPr lang="en-GB" sz="2000" dirty="0"/>
                <a:t>      (</a:t>
              </a:r>
              <a:r>
                <a:rPr lang="en-GB" sz="2000" dirty="0" err="1"/>
                <a:t>niets</a:t>
              </a:r>
              <a:r>
                <a:rPr lang="en-GB" sz="2000" dirty="0"/>
                <a:t> </a:t>
              </a:r>
              <a:r>
                <a:rPr lang="en-GB" sz="2000" dirty="0" err="1"/>
                <a:t>fysieks</a:t>
              </a:r>
              <a:r>
                <a:rPr lang="en-GB" sz="2000" dirty="0"/>
                <a:t> op die </a:t>
              </a:r>
              <a:r>
                <a:rPr lang="en-GB" sz="2000" dirty="0" err="1"/>
                <a:t>plek</a:t>
              </a:r>
              <a:r>
                <a:rPr lang="en-GB" sz="2000" dirty="0"/>
                <a:t>)</a:t>
              </a:r>
              <a:endParaRPr lang="en-US" sz="1600" dirty="0"/>
            </a:p>
          </p:txBody>
        </p:sp>
        <p:pic>
          <p:nvPicPr>
            <p:cNvPr id="19" name="Picture 16">
              <a:extLst>
                <a:ext uri="{FF2B5EF4-FFF2-40B4-BE49-F238E27FC236}">
                  <a16:creationId xmlns:a16="http://schemas.microsoft.com/office/drawing/2014/main" id="{FF553F6B-1924-448D-8876-268C50D64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266" y="1323677"/>
              <a:ext cx="323850" cy="228600"/>
            </a:xfrm>
            <a:prstGeom prst="rect">
              <a:avLst/>
            </a:prstGeom>
          </p:spPr>
        </p:pic>
      </p:grpSp>
      <p:pic>
        <p:nvPicPr>
          <p:cNvPr id="20" name="Picture 16">
            <a:extLst>
              <a:ext uri="{FF2B5EF4-FFF2-40B4-BE49-F238E27FC236}">
                <a16:creationId xmlns:a16="http://schemas.microsoft.com/office/drawing/2014/main" id="{FAA82123-3BA5-48D3-B4BC-22DFAC924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69322"/>
            <a:ext cx="323850" cy="228600"/>
          </a:xfrm>
          <a:prstGeom prst="rect">
            <a:avLst/>
          </a:prstGeom>
        </p:spPr>
      </p:pic>
      <p:grpSp>
        <p:nvGrpSpPr>
          <p:cNvPr id="21" name="Groep 20">
            <a:extLst>
              <a:ext uri="{FF2B5EF4-FFF2-40B4-BE49-F238E27FC236}">
                <a16:creationId xmlns:a16="http://schemas.microsoft.com/office/drawing/2014/main" id="{482F8382-7B14-4884-B5E0-CCAA0B317D14}"/>
              </a:ext>
            </a:extLst>
          </p:cNvPr>
          <p:cNvGrpSpPr/>
          <p:nvPr/>
        </p:nvGrpSpPr>
        <p:grpSpPr>
          <a:xfrm>
            <a:off x="580869" y="4778952"/>
            <a:ext cx="7313220" cy="707886"/>
            <a:chOff x="644621" y="1340949"/>
            <a:chExt cx="7313220" cy="707886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12DCB7F4-A836-49C7-9D9C-73F5B223D1CE}"/>
                </a:ext>
              </a:extLst>
            </p:cNvPr>
            <p:cNvSpPr txBox="1"/>
            <p:nvPr/>
          </p:nvSpPr>
          <p:spPr>
            <a:xfrm>
              <a:off x="644621" y="1340949"/>
              <a:ext cx="7313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         </a:t>
              </a:r>
              <a:r>
                <a:rPr lang="en-US" sz="2000" dirty="0"/>
                <a:t>van </a:t>
              </a:r>
              <a:r>
                <a:rPr lang="en-US" sz="2000" dirty="0" err="1"/>
                <a:t>een</a:t>
              </a:r>
              <a:r>
                <a:rPr lang="en-US" sz="2000" dirty="0"/>
                <a:t> </a:t>
              </a:r>
              <a:r>
                <a:rPr lang="en-US" sz="2000" dirty="0" err="1"/>
                <a:t>afstand</a:t>
              </a:r>
              <a:r>
                <a:rPr lang="en-US" sz="2000" dirty="0"/>
                <a:t> </a:t>
              </a:r>
              <a:r>
                <a:rPr lang="en-US" sz="2000" dirty="0" err="1"/>
                <a:t>zie</a:t>
              </a:r>
              <a:r>
                <a:rPr lang="en-US" sz="2000" dirty="0"/>
                <a:t> je het object door </a:t>
              </a:r>
              <a:r>
                <a:rPr lang="en-US" sz="2000" dirty="0" err="1"/>
                <a:t>tijdsdilatatie</a:t>
              </a:r>
              <a:endParaRPr lang="en-US" sz="2000" dirty="0"/>
            </a:p>
            <a:p>
              <a:r>
                <a:rPr lang="en-US" sz="2000" dirty="0"/>
                <a:t>       steeds </a:t>
              </a:r>
              <a:r>
                <a:rPr lang="en-US" sz="2000" dirty="0" err="1"/>
                <a:t>dichter</a:t>
              </a:r>
              <a:r>
                <a:rPr lang="en-US" sz="2000" dirty="0"/>
                <a:t> </a:t>
              </a:r>
              <a:r>
                <a:rPr lang="en-US" sz="2000" dirty="0" err="1"/>
                <a:t>naderen</a:t>
              </a:r>
              <a:r>
                <a:rPr lang="en-US" sz="2000" dirty="0"/>
                <a:t> tot de horizon maar nooit </a:t>
              </a:r>
              <a:r>
                <a:rPr lang="en-US" sz="2000" dirty="0" err="1"/>
                <a:t>passeren</a:t>
              </a:r>
              <a:r>
                <a:rPr lang="en-US" sz="2000" dirty="0"/>
                <a:t>.</a:t>
              </a:r>
              <a:endParaRPr lang="en-GB" sz="2000" b="1" dirty="0"/>
            </a:p>
          </p:txBody>
        </p:sp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CF1FD93-56B5-4B55-B355-97D5B00D8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969" y="1435176"/>
              <a:ext cx="323850" cy="228600"/>
            </a:xfrm>
            <a:prstGeom prst="rect">
              <a:avLst/>
            </a:prstGeom>
          </p:spPr>
        </p:pic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A180E9BE-94C2-4F71-B392-37B1EE5EDCA3}"/>
              </a:ext>
            </a:extLst>
          </p:cNvPr>
          <p:cNvGrpSpPr/>
          <p:nvPr/>
        </p:nvGrpSpPr>
        <p:grpSpPr>
          <a:xfrm>
            <a:off x="580869" y="5615089"/>
            <a:ext cx="6797054" cy="707886"/>
            <a:chOff x="644621" y="1340949"/>
            <a:chExt cx="6797054" cy="707886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E417C6EB-B169-4852-A917-7E17E66C0444}"/>
                </a:ext>
              </a:extLst>
            </p:cNvPr>
            <p:cNvSpPr txBox="1"/>
            <p:nvPr/>
          </p:nvSpPr>
          <p:spPr>
            <a:xfrm>
              <a:off x="644621" y="1340949"/>
              <a:ext cx="6797054" cy="707886"/>
            </a:xfrm>
            <a:prstGeom prst="rect">
              <a:avLst/>
            </a:prstGeom>
            <a:solidFill>
              <a:srgbClr val="FFFF00"/>
            </a:solidFill>
            <a:ln w="444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         </a:t>
              </a:r>
              <a:r>
                <a:rPr lang="en-US" sz="2000" dirty="0" err="1"/>
                <a:t>een</a:t>
              </a:r>
              <a:r>
                <a:rPr lang="en-US" sz="2000" dirty="0"/>
                <a:t> Zwart Gat </a:t>
              </a:r>
              <a:r>
                <a:rPr lang="en-US" sz="2000" u="sng" dirty="0"/>
                <a:t>op </a:t>
              </a:r>
              <a:r>
                <a:rPr lang="en-US" sz="2000" u="sng" dirty="0" err="1"/>
                <a:t>afstand</a:t>
              </a:r>
              <a:r>
                <a:rPr lang="en-US" sz="2000" u="sng" dirty="0"/>
                <a:t> </a:t>
              </a:r>
              <a:r>
                <a:rPr lang="en-US" sz="2000" u="sng" dirty="0" err="1"/>
                <a:t>bekeken</a:t>
              </a:r>
              <a:r>
                <a:rPr lang="en-US" sz="2000" u="sng" dirty="0"/>
                <a:t> </a:t>
              </a:r>
              <a:r>
                <a:rPr lang="en-US" sz="2000" dirty="0" err="1"/>
                <a:t>gedraagt</a:t>
              </a:r>
              <a:r>
                <a:rPr lang="en-US" sz="2000" dirty="0"/>
                <a:t> </a:t>
              </a:r>
              <a:r>
                <a:rPr lang="en-US" sz="2000" dirty="0" err="1"/>
                <a:t>zich</a:t>
              </a:r>
              <a:r>
                <a:rPr lang="en-US" sz="2000" dirty="0"/>
                <a:t> </a:t>
              </a:r>
              <a:r>
                <a:rPr lang="en-US" sz="2000" dirty="0" err="1"/>
                <a:t>dus</a:t>
              </a:r>
              <a:r>
                <a:rPr lang="en-US" sz="2000" dirty="0"/>
                <a:t> </a:t>
              </a:r>
            </a:p>
            <a:p>
              <a:r>
                <a:rPr lang="en-US" sz="2000" dirty="0"/>
                <a:t>       </a:t>
              </a:r>
              <a:r>
                <a:rPr lang="en-US" sz="2000" dirty="0" err="1"/>
                <a:t>alsof</a:t>
              </a:r>
              <a:r>
                <a:rPr lang="en-US" sz="2000" dirty="0"/>
                <a:t> er </a:t>
              </a:r>
              <a:r>
                <a:rPr lang="en-US" sz="2000" dirty="0" err="1"/>
                <a:t>niets</a:t>
              </a:r>
              <a:r>
                <a:rPr lang="en-US" sz="2000" dirty="0"/>
                <a:t> is  </a:t>
              </a:r>
              <a:r>
                <a:rPr lang="en-US" sz="2000" dirty="0" err="1"/>
                <a:t>voorbij</a:t>
              </a:r>
              <a:r>
                <a:rPr lang="en-US" sz="2000" dirty="0"/>
                <a:t> de horizon</a:t>
              </a:r>
              <a:endParaRPr lang="en-GB" sz="2000" b="1" dirty="0"/>
            </a:p>
          </p:txBody>
        </p:sp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CE97BD65-6EE3-4631-AD69-6D2360138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969" y="1435176"/>
              <a:ext cx="32385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9957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B2763CD1-DF52-4632-B98E-9B073ACD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0" y="-1374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3">
            <a:extLst>
              <a:ext uri="{FF2B5EF4-FFF2-40B4-BE49-F238E27FC236}">
                <a16:creationId xmlns:a16="http://schemas.microsoft.com/office/drawing/2014/main" id="{4E273E6E-92AD-4359-BEFE-87BBBD9CCC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5775" y="500063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nl-NL" sz="3200" dirty="0"/>
              <a:t>1974 Stephen  Hawking’s  </a:t>
            </a:r>
            <a:r>
              <a:rPr lang="en-US" altLang="nl-NL" sz="3200" dirty="0" err="1"/>
              <a:t>grote</a:t>
            </a:r>
            <a:r>
              <a:rPr lang="en-US" altLang="nl-NL" sz="3200" dirty="0"/>
              <a:t> </a:t>
            </a:r>
            <a:r>
              <a:rPr lang="en-US" altLang="nl-NL" sz="3200" dirty="0" err="1"/>
              <a:t>ontdekking</a:t>
            </a:r>
            <a:r>
              <a:rPr lang="en-US" altLang="nl-NL" sz="3200" dirty="0"/>
              <a:t>:</a:t>
            </a:r>
          </a:p>
        </p:txBody>
      </p:sp>
      <p:sp>
        <p:nvSpPr>
          <p:cNvPr id="26627" name="Text Box 4">
            <a:extLst>
              <a:ext uri="{FF2B5EF4-FFF2-40B4-BE49-F238E27FC236}">
                <a16:creationId xmlns:a16="http://schemas.microsoft.com/office/drawing/2014/main" id="{FB692CD1-D027-48EF-B980-2CEF4C893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206" y="1071563"/>
            <a:ext cx="71625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 Unicode MS" panose="020B0604020202020204" pitchFamily="34" charset="-128"/>
              </a:defRPr>
            </a:lvl9pPr>
          </a:lstStyle>
          <a:p>
            <a:r>
              <a:rPr lang="en-US" altLang="nl-NL" i="1" dirty="0">
                <a:solidFill>
                  <a:schemeClr val="tx2"/>
                </a:solidFill>
              </a:rPr>
              <a:t>Zwart Gat is </a:t>
            </a:r>
            <a:r>
              <a:rPr lang="en-US" altLang="nl-NL" i="1" dirty="0" err="1">
                <a:solidFill>
                  <a:schemeClr val="tx2"/>
                </a:solidFill>
              </a:rPr>
              <a:t>niet</a:t>
            </a:r>
            <a:r>
              <a:rPr lang="en-US" altLang="nl-NL" i="1" dirty="0">
                <a:solidFill>
                  <a:schemeClr val="tx2"/>
                </a:solidFill>
              </a:rPr>
              <a:t> </a:t>
            </a:r>
            <a:r>
              <a:rPr lang="en-US" altLang="nl-NL" i="1" dirty="0" err="1">
                <a:solidFill>
                  <a:schemeClr val="tx2"/>
                </a:solidFill>
              </a:rPr>
              <a:t>zwart</a:t>
            </a:r>
            <a:r>
              <a:rPr lang="en-US" altLang="nl-NL" i="1" dirty="0">
                <a:solidFill>
                  <a:schemeClr val="tx2"/>
                </a:solidFill>
              </a:rPr>
              <a:t> maar </a:t>
            </a:r>
            <a:r>
              <a:rPr lang="en-US" altLang="nl-NL" i="1" dirty="0" err="1">
                <a:solidFill>
                  <a:schemeClr val="tx2"/>
                </a:solidFill>
              </a:rPr>
              <a:t>straalt</a:t>
            </a:r>
            <a:r>
              <a:rPr lang="en-US" altLang="nl-NL" i="1" dirty="0">
                <a:solidFill>
                  <a:schemeClr val="tx2"/>
                </a:solidFill>
              </a:rPr>
              <a:t> </a:t>
            </a:r>
            <a:r>
              <a:rPr lang="en-US" altLang="nl-NL" i="1" dirty="0" err="1">
                <a:solidFill>
                  <a:schemeClr val="tx2"/>
                </a:solidFill>
              </a:rPr>
              <a:t>wel</a:t>
            </a:r>
            <a:r>
              <a:rPr lang="en-US" altLang="nl-NL" i="1" dirty="0">
                <a:solidFill>
                  <a:schemeClr val="tx2"/>
                </a:solidFill>
              </a:rPr>
              <a:t>!</a:t>
            </a:r>
          </a:p>
          <a:p>
            <a:r>
              <a:rPr lang="en-US" altLang="nl-NL" i="1" dirty="0" err="1">
                <a:solidFill>
                  <a:schemeClr val="tx2"/>
                </a:solidFill>
              </a:rPr>
              <a:t>o</a:t>
            </a:r>
            <a:r>
              <a:rPr lang="en-US" altLang="nl-NL" i="1" dirty="0" err="1">
                <a:solidFill>
                  <a:schemeClr val="tx2"/>
                </a:solidFill>
                <a:effectLst/>
              </a:rPr>
              <a:t>ppervlak</a:t>
            </a:r>
            <a:r>
              <a:rPr lang="en-US" altLang="nl-NL" i="1" dirty="0">
                <a:solidFill>
                  <a:schemeClr val="tx2"/>
                </a:solidFill>
                <a:effectLst/>
              </a:rPr>
              <a:t> Zwart Gat </a:t>
            </a:r>
            <a:r>
              <a:rPr lang="en-US" altLang="nl-NL" i="1" dirty="0" err="1">
                <a:solidFill>
                  <a:schemeClr val="tx2"/>
                </a:solidFill>
                <a:effectLst/>
              </a:rPr>
              <a:t>heeft</a:t>
            </a:r>
            <a:r>
              <a:rPr lang="en-US" altLang="nl-NL" i="1" dirty="0">
                <a:solidFill>
                  <a:schemeClr val="tx2"/>
                </a:solidFill>
                <a:effectLst/>
              </a:rPr>
              <a:t>  </a:t>
            </a:r>
            <a:r>
              <a:rPr lang="en-US" altLang="nl-NL" i="1" dirty="0" err="1">
                <a:solidFill>
                  <a:schemeClr val="tx2"/>
                </a:solidFill>
                <a:effectLst/>
              </a:rPr>
              <a:t>een</a:t>
            </a:r>
            <a:r>
              <a:rPr lang="en-US" altLang="nl-NL" i="1" dirty="0">
                <a:solidFill>
                  <a:schemeClr val="tx2"/>
                </a:solidFill>
                <a:effectLst/>
              </a:rPr>
              <a:t> </a:t>
            </a:r>
            <a:r>
              <a:rPr lang="en-US" altLang="nl-NL" i="1" dirty="0" err="1">
                <a:solidFill>
                  <a:schemeClr val="tx2"/>
                </a:solidFill>
                <a:effectLst/>
              </a:rPr>
              <a:t>temperatuur</a:t>
            </a:r>
            <a:endParaRPr lang="en-US" altLang="nl-NL" i="1" dirty="0">
              <a:solidFill>
                <a:schemeClr val="tx2"/>
              </a:solidFill>
              <a:effectLst/>
            </a:endParaRPr>
          </a:p>
        </p:txBody>
      </p:sp>
      <p:pic>
        <p:nvPicPr>
          <p:cNvPr id="26629" name="Afbeelding 12" descr="Chairs.gif">
            <a:extLst>
              <a:ext uri="{FF2B5EF4-FFF2-40B4-BE49-F238E27FC236}">
                <a16:creationId xmlns:a16="http://schemas.microsoft.com/office/drawing/2014/main" id="{7FC8E95D-341C-4455-AC0B-1F5AAAC0A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35" y="2360335"/>
            <a:ext cx="3973575" cy="272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9FB5924-DE53-491E-87AA-717AD52AD15B}"/>
              </a:ext>
            </a:extLst>
          </p:cNvPr>
          <p:cNvSpPr txBox="1"/>
          <p:nvPr/>
        </p:nvSpPr>
        <p:spPr>
          <a:xfrm>
            <a:off x="5004060" y="2204730"/>
            <a:ext cx="2320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Alles wat er in valt</a:t>
            </a:r>
          </a:p>
          <a:p>
            <a:r>
              <a:rPr lang="nl-NL" dirty="0"/>
              <a:t>wordt uiteindelijk</a:t>
            </a:r>
          </a:p>
          <a:p>
            <a:r>
              <a:rPr lang="nl-NL" dirty="0"/>
              <a:t>ook weer uitgestraald als thermische straling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E39EDE4-EB15-4ECF-86A7-2F3BA55BFF2E}"/>
              </a:ext>
            </a:extLst>
          </p:cNvPr>
          <p:cNvSpPr txBox="1"/>
          <p:nvPr/>
        </p:nvSpPr>
        <p:spPr>
          <a:xfrm>
            <a:off x="4971766" y="3884901"/>
            <a:ext cx="29674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Het merkwaardige van</a:t>
            </a:r>
          </a:p>
          <a:p>
            <a:r>
              <a:rPr lang="nl-NL" dirty="0"/>
              <a:t>een Zwart Gat is niet dat er</a:t>
            </a:r>
          </a:p>
          <a:p>
            <a:r>
              <a:rPr lang="nl-NL" dirty="0"/>
              <a:t>niets uit kan komen,</a:t>
            </a:r>
          </a:p>
          <a:p>
            <a:r>
              <a:rPr lang="nl-NL" dirty="0"/>
              <a:t>maar dat het zolang duurt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6700" y="0"/>
            <a:ext cx="8877300" cy="123709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 err="1">
                <a:solidFill>
                  <a:srgbClr val="FFFF00"/>
                </a:solidFill>
              </a:rPr>
              <a:t>deel</a:t>
            </a:r>
            <a:r>
              <a:rPr lang="en-GB" altLang="en-US" sz="2800" b="1" dirty="0">
                <a:solidFill>
                  <a:srgbClr val="FFFF00"/>
                </a:solidFill>
              </a:rPr>
              <a:t> 2, </a:t>
            </a:r>
            <a:r>
              <a:rPr lang="en-GB" altLang="en-US" sz="2800" b="1" dirty="0" err="1">
                <a:solidFill>
                  <a:srgbClr val="FFFF00"/>
                </a:solidFill>
              </a:rPr>
              <a:t>Zwarte</a:t>
            </a:r>
            <a:r>
              <a:rPr lang="en-GB" altLang="en-US" sz="2800" b="1" dirty="0">
                <a:solidFill>
                  <a:srgbClr val="FFFF00"/>
                </a:solidFill>
              </a:rPr>
              <a:t> </a:t>
            </a:r>
            <a:r>
              <a:rPr lang="en-GB" altLang="en-US" sz="2800" b="1" dirty="0" err="1">
                <a:solidFill>
                  <a:srgbClr val="FFFF00"/>
                </a:solidFill>
              </a:rPr>
              <a:t>Gaten</a:t>
            </a:r>
            <a:r>
              <a:rPr lang="en-GB" altLang="en-US" sz="2800" b="1" dirty="0">
                <a:solidFill>
                  <a:srgbClr val="FFFF00"/>
                </a:solidFill>
              </a:rPr>
              <a:t> </a:t>
            </a:r>
            <a:r>
              <a:rPr lang="en-GB" altLang="en-US" sz="2800" b="1" dirty="0" err="1">
                <a:solidFill>
                  <a:srgbClr val="FFFF00"/>
                </a:solidFill>
              </a:rPr>
              <a:t>en</a:t>
            </a:r>
            <a:r>
              <a:rPr lang="en-GB" altLang="en-US" sz="2800" b="1" dirty="0">
                <a:solidFill>
                  <a:srgbClr val="FFFF00"/>
                </a:solidFill>
              </a:rPr>
              <a:t> de </a:t>
            </a:r>
            <a:r>
              <a:rPr lang="en-GB" altLang="en-US" sz="2800" b="1" dirty="0" err="1">
                <a:solidFill>
                  <a:srgbClr val="FFFF00"/>
                </a:solidFill>
              </a:rPr>
              <a:t>kwantummechanika</a:t>
            </a:r>
            <a:endParaRPr lang="en-GB" altLang="en-US" sz="4800" b="1" dirty="0">
              <a:solidFill>
                <a:srgbClr val="FFFF00"/>
              </a:solidFill>
            </a:endParaRP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40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A67413FF-7C61-47C9-8395-2B6E33058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1033971"/>
            <a:ext cx="8877300" cy="123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GB" altLang="en-US" sz="2800" b="1" kern="0" dirty="0" err="1">
                <a:solidFill>
                  <a:srgbClr val="FFFF00"/>
                </a:solidFill>
              </a:rPr>
              <a:t>Eerst</a:t>
            </a:r>
            <a:r>
              <a:rPr lang="en-GB" altLang="en-US" sz="2800" b="1" kern="0" dirty="0">
                <a:solidFill>
                  <a:srgbClr val="FFFF00"/>
                </a:solidFill>
              </a:rPr>
              <a:t>: </a:t>
            </a:r>
            <a:r>
              <a:rPr lang="en-GB" altLang="en-US" sz="2800" b="1" kern="0" dirty="0" err="1">
                <a:solidFill>
                  <a:srgbClr val="FFFF00"/>
                </a:solidFill>
              </a:rPr>
              <a:t>ontwikkeling</a:t>
            </a:r>
            <a:r>
              <a:rPr lang="en-GB" altLang="en-US" sz="2800" b="1" kern="0" dirty="0">
                <a:solidFill>
                  <a:srgbClr val="FFFF00"/>
                </a:solidFill>
              </a:rPr>
              <a:t> van de </a:t>
            </a:r>
            <a:r>
              <a:rPr lang="en-GB" altLang="en-US" sz="2800" b="1" kern="0" dirty="0" err="1">
                <a:solidFill>
                  <a:srgbClr val="FFFF00"/>
                </a:solidFill>
              </a:rPr>
              <a:t>kwantum-mechanika</a:t>
            </a:r>
            <a:endParaRPr lang="en-GB" altLang="en-US" sz="4800" b="1" kern="0" dirty="0">
              <a:solidFill>
                <a:srgbClr val="FFFF00"/>
              </a:solidFill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531F5E25-1EA2-4B5E-8647-D17ADEC3A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8" y="1628216"/>
            <a:ext cx="3238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51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580FBA8E-D417-4A62-BD7B-9EC93785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4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" y="1"/>
            <a:ext cx="9143999" cy="692619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/>
              <a:t>begin 20ste </a:t>
            </a:r>
            <a:r>
              <a:rPr lang="en-GB" altLang="en-US" sz="2800" b="1" dirty="0" err="1"/>
              <a:t>eeuw</a:t>
            </a:r>
            <a:r>
              <a:rPr lang="en-GB" altLang="en-US" sz="2800" b="1" dirty="0"/>
              <a:t> </a:t>
            </a:r>
            <a:r>
              <a:rPr lang="en-GB" altLang="en-US" sz="2800" b="1" dirty="0" err="1"/>
              <a:t>Atoom</a:t>
            </a:r>
            <a:r>
              <a:rPr lang="en-GB" altLang="en-US" sz="2800" b="1" dirty="0"/>
              <a:t> model</a:t>
            </a:r>
            <a:endParaRPr lang="en-GB" altLang="en-US" sz="2000" b="1" dirty="0"/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1699980" y="2573260"/>
            <a:ext cx="27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9390" y="692620"/>
            <a:ext cx="8964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wat is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opvallend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spectrum van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gassen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507C3D0-6A8C-4791-AC97-4D0A4B8A2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0" y="665469"/>
            <a:ext cx="4536630" cy="1906444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30748867-5946-4D91-956A-43B59BCE9266}"/>
              </a:ext>
            </a:extLst>
          </p:cNvPr>
          <p:cNvGrpSpPr/>
          <p:nvPr/>
        </p:nvGrpSpPr>
        <p:grpSpPr>
          <a:xfrm>
            <a:off x="4375950" y="2492870"/>
            <a:ext cx="4516650" cy="391331"/>
            <a:chOff x="4375950" y="2492870"/>
            <a:chExt cx="4516650" cy="391331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B0AB248C-E17C-4836-ABE5-BE0F6A800A64}"/>
                </a:ext>
              </a:extLst>
            </p:cNvPr>
            <p:cNvSpPr txBox="1"/>
            <p:nvPr/>
          </p:nvSpPr>
          <p:spPr>
            <a:xfrm>
              <a:off x="4375950" y="251486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blauw</a:t>
              </a: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F8C89596-8C08-4190-8694-84E0A1CE648E}"/>
                </a:ext>
              </a:extLst>
            </p:cNvPr>
            <p:cNvSpPr txBox="1"/>
            <p:nvPr/>
          </p:nvSpPr>
          <p:spPr>
            <a:xfrm>
              <a:off x="8246269" y="249287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rood</a:t>
              </a:r>
            </a:p>
          </p:txBody>
        </p: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90C75F8-09E1-4530-B465-554A0E069A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3" y="2838583"/>
            <a:ext cx="3726137" cy="2095002"/>
          </a:xfrm>
          <a:prstGeom prst="rect">
            <a:avLst/>
          </a:prstGeom>
        </p:spPr>
      </p:pic>
      <p:sp>
        <p:nvSpPr>
          <p:cNvPr id="26" name="Rectangle 4">
            <a:extLst>
              <a:ext uri="{FF2B5EF4-FFF2-40B4-BE49-F238E27FC236}">
                <a16:creationId xmlns:a16="http://schemas.microsoft.com/office/drawing/2014/main" id="{8E4E601F-EDFB-49D0-B9AF-82C6CDE4FE0C}"/>
              </a:ext>
            </a:extLst>
          </p:cNvPr>
          <p:cNvSpPr/>
          <p:nvPr/>
        </p:nvSpPr>
        <p:spPr>
          <a:xfrm>
            <a:off x="118804" y="2343419"/>
            <a:ext cx="8964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beeld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atoom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Groep 24">
            <a:extLst>
              <a:ext uri="{FF2B5EF4-FFF2-40B4-BE49-F238E27FC236}">
                <a16:creationId xmlns:a16="http://schemas.microsoft.com/office/drawing/2014/main" id="{6E81CCEB-2119-4051-A605-E023D2574C98}"/>
              </a:ext>
            </a:extLst>
          </p:cNvPr>
          <p:cNvGrpSpPr/>
          <p:nvPr/>
        </p:nvGrpSpPr>
        <p:grpSpPr>
          <a:xfrm>
            <a:off x="2411700" y="3050470"/>
            <a:ext cx="9972750" cy="923330"/>
            <a:chOff x="2411700" y="3050470"/>
            <a:chExt cx="9972750" cy="923330"/>
          </a:xfrm>
        </p:grpSpPr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993F4E3B-C41B-43FA-A90D-BECF820C9307}"/>
                </a:ext>
              </a:extLst>
            </p:cNvPr>
            <p:cNvSpPr/>
            <p:nvPr/>
          </p:nvSpPr>
          <p:spPr>
            <a:xfrm>
              <a:off x="3419840" y="3050470"/>
              <a:ext cx="896461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negatief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geladen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elektronen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in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een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baan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rond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een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kleine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positief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geladen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atoomkern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voor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waterstof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1 proton)</a:t>
              </a:r>
            </a:p>
          </p:txBody>
        </p:sp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DF57A3F5-A83E-4EDD-A9EE-15F5EED3CFEC}"/>
                </a:ext>
              </a:extLst>
            </p:cNvPr>
            <p:cNvCxnSpPr/>
            <p:nvPr/>
          </p:nvCxnSpPr>
          <p:spPr bwMode="auto">
            <a:xfrm flipH="1" flipV="1">
              <a:off x="2411700" y="3173126"/>
              <a:ext cx="1296180" cy="64255"/>
            </a:xfrm>
            <a:prstGeom prst="straightConnector1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E400C75B-7599-488A-BD8A-9CF95D00B152}"/>
              </a:ext>
            </a:extLst>
          </p:cNvPr>
          <p:cNvCxnSpPr/>
          <p:nvPr/>
        </p:nvCxnSpPr>
        <p:spPr bwMode="auto">
          <a:xfrm flipH="1">
            <a:off x="2267680" y="3880119"/>
            <a:ext cx="1440200" cy="18546"/>
          </a:xfrm>
          <a:prstGeom prst="straightConnector1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2469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580FBA8E-D417-4A62-BD7B-9EC93785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" y="1"/>
            <a:ext cx="9143999" cy="692619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/>
              <a:t>1920, </a:t>
            </a:r>
            <a:r>
              <a:rPr lang="en-GB" altLang="en-US" sz="2800" b="1" dirty="0" err="1"/>
              <a:t>kwantummechanica</a:t>
            </a:r>
            <a:endParaRPr lang="en-GB" altLang="en-US" sz="2000" b="1" dirty="0"/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1699980" y="2573260"/>
            <a:ext cx="27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7894" y="2386932"/>
            <a:ext cx="79216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banen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gekwantiseerd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daarmee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v.d.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elektronen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31BDCB7-F38B-465A-BF7D-617D9E74D0FD}"/>
              </a:ext>
            </a:extLst>
          </p:cNvPr>
          <p:cNvSpPr txBox="1"/>
          <p:nvPr/>
        </p:nvSpPr>
        <p:spPr>
          <a:xfrm>
            <a:off x="217894" y="4189924"/>
            <a:ext cx="895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Golven anders dan deeltjes: vertonen interferentie: kunnen elkaar uitdoven/versterken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F0BA0472-A6D0-44EB-8654-49B3414165A1}"/>
              </a:ext>
            </a:extLst>
          </p:cNvPr>
          <p:cNvSpPr/>
          <p:nvPr/>
        </p:nvSpPr>
        <p:spPr>
          <a:xfrm>
            <a:off x="179390" y="692620"/>
            <a:ext cx="89646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 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1905 Einstein: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elektromagnetische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golf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gedraagt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zich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deeltje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E= h f      E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energie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constante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Planck,  f de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frequentie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v.d.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golf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2BD4E4EF-69F1-450F-AA49-24A1A26840FF}"/>
              </a:ext>
            </a:extLst>
          </p:cNvPr>
          <p:cNvSpPr/>
          <p:nvPr/>
        </p:nvSpPr>
        <p:spPr>
          <a:xfrm>
            <a:off x="189921" y="3333359"/>
            <a:ext cx="6913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  1924 De Broglie,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ook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omgekeerd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deeltje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gedraagt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zich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golf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36ECE8C-EB94-4B8C-B6C6-55FEF965DC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3" y="4601199"/>
            <a:ext cx="3493263" cy="1526287"/>
          </a:xfrm>
          <a:prstGeom prst="rect">
            <a:avLst/>
          </a:prstGeom>
        </p:spPr>
      </p:pic>
      <p:sp>
        <p:nvSpPr>
          <p:cNvPr id="26" name="Rectangle 4">
            <a:extLst>
              <a:ext uri="{FF2B5EF4-FFF2-40B4-BE49-F238E27FC236}">
                <a16:creationId xmlns:a16="http://schemas.microsoft.com/office/drawing/2014/main" id="{7D5BDF9B-51AB-44DA-B2FE-DB7EB94EC01C}"/>
              </a:ext>
            </a:extLst>
          </p:cNvPr>
          <p:cNvSpPr/>
          <p:nvPr/>
        </p:nvSpPr>
        <p:spPr>
          <a:xfrm>
            <a:off x="203271" y="1916790"/>
            <a:ext cx="3936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  1913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atoommodel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Bohr </a:t>
            </a: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5481E651-EA17-45DC-B563-F21599533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84" y="1831756"/>
            <a:ext cx="2365772" cy="2060809"/>
          </a:xfrm>
          <a:prstGeom prst="rect">
            <a:avLst/>
          </a:prstGeom>
        </p:spPr>
      </p:pic>
      <p:sp>
        <p:nvSpPr>
          <p:cNvPr id="33" name="Rectangle 4">
            <a:extLst>
              <a:ext uri="{FF2B5EF4-FFF2-40B4-BE49-F238E27FC236}">
                <a16:creationId xmlns:a16="http://schemas.microsoft.com/office/drawing/2014/main" id="{C75C3C6B-623D-453D-B204-66AE3A4FC6BC}"/>
              </a:ext>
            </a:extLst>
          </p:cNvPr>
          <p:cNvSpPr/>
          <p:nvPr/>
        </p:nvSpPr>
        <p:spPr>
          <a:xfrm>
            <a:off x="3464920" y="4790507"/>
            <a:ext cx="7277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  electron-golf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alleen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afstanden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met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geheel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aantal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golfjes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125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19" grpId="0"/>
      <p:bldP spid="25" grpId="0"/>
      <p:bldP spid="26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580FBA8E-D417-4A62-BD7B-9EC93785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488" y="-27481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" y="1"/>
            <a:ext cx="9143999" cy="692619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/>
              <a:t>1925, </a:t>
            </a:r>
            <a:r>
              <a:rPr lang="en-GB" altLang="en-US" sz="2800" b="1" dirty="0" err="1"/>
              <a:t>kwantummechanica</a:t>
            </a:r>
            <a:r>
              <a:rPr lang="en-GB" altLang="en-US" sz="2800" b="1" dirty="0"/>
              <a:t>, </a:t>
            </a:r>
            <a:r>
              <a:rPr lang="en-GB" altLang="en-US" sz="2800" b="1" dirty="0" err="1"/>
              <a:t>verklaring</a:t>
            </a:r>
            <a:r>
              <a:rPr lang="en-GB" altLang="en-US" sz="2800" b="1" dirty="0"/>
              <a:t> </a:t>
            </a:r>
            <a:r>
              <a:rPr lang="en-GB" altLang="en-US" sz="2800" b="1" dirty="0" err="1"/>
              <a:t>deeltje</a:t>
            </a:r>
            <a:r>
              <a:rPr lang="en-GB" altLang="en-US" sz="2800" b="1" dirty="0"/>
              <a:t>/golf</a:t>
            </a:r>
            <a:endParaRPr lang="en-GB" altLang="en-US" sz="2000" b="1" dirty="0"/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1699980" y="2573260"/>
            <a:ext cx="27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2BE6674-D23D-4DAE-9EE1-92AD697323FF}"/>
              </a:ext>
            </a:extLst>
          </p:cNvPr>
          <p:cNvSpPr txBox="1"/>
          <p:nvPr/>
        </p:nvSpPr>
        <p:spPr>
          <a:xfrm>
            <a:off x="347767" y="3956911"/>
            <a:ext cx="4224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Golf-karakter impliceert  onzekerheden;</a:t>
            </a:r>
          </a:p>
          <a:p>
            <a:r>
              <a:rPr lang="nl-NL" dirty="0"/>
              <a:t>een sinus-golf “is overal”;</a:t>
            </a:r>
          </a:p>
          <a:p>
            <a:r>
              <a:rPr lang="nl-NL" dirty="0"/>
              <a:t>som van sinussen (golf-pakketje)</a:t>
            </a:r>
          </a:p>
          <a:p>
            <a:r>
              <a:rPr lang="nl-NL" dirty="0"/>
              <a:t>lijkt al op een voortbewegend deeltje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28B2BAE9-0C11-4988-97A5-F9B547790F8D}"/>
              </a:ext>
            </a:extLst>
          </p:cNvPr>
          <p:cNvGrpSpPr/>
          <p:nvPr/>
        </p:nvGrpSpPr>
        <p:grpSpPr>
          <a:xfrm>
            <a:off x="6654900" y="3812175"/>
            <a:ext cx="1905000" cy="1432300"/>
            <a:chOff x="6654900" y="3812175"/>
            <a:chExt cx="1905000" cy="1432300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7D808FF-BA61-4B00-BFE2-1C3C2C07E91C}"/>
                </a:ext>
              </a:extLst>
            </p:cNvPr>
            <p:cNvSpPr txBox="1"/>
            <p:nvPr/>
          </p:nvSpPr>
          <p:spPr>
            <a:xfrm>
              <a:off x="6817830" y="3812175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golf-pakket</a:t>
              </a:r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A7D8420A-9B51-4A17-9227-D5F5CC5A9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900" y="4149100"/>
              <a:ext cx="1905000" cy="1095375"/>
            </a:xfrm>
            <a:prstGeom prst="rect">
              <a:avLst/>
            </a:prstGeom>
          </p:spPr>
        </p:pic>
      </p:grpSp>
      <p:sp>
        <p:nvSpPr>
          <p:cNvPr id="22" name="Rectangle 4">
            <a:extLst>
              <a:ext uri="{FF2B5EF4-FFF2-40B4-BE49-F238E27FC236}">
                <a16:creationId xmlns:a16="http://schemas.microsoft.com/office/drawing/2014/main" id="{BF84683F-0359-4D1B-8780-A2BDE0C1EE45}"/>
              </a:ext>
            </a:extLst>
          </p:cNvPr>
          <p:cNvSpPr/>
          <p:nvPr/>
        </p:nvSpPr>
        <p:spPr>
          <a:xfrm>
            <a:off x="-36640" y="1432448"/>
            <a:ext cx="8964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kwantum-mechanica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beschrijft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dualism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abstracte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golf die de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aangeeft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iets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deeltje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zien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14FEEDF8-9AD4-4B5A-BEF5-EE488F20B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0463" y="471725"/>
            <a:ext cx="9143999" cy="69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GB" altLang="en-US" sz="2000" b="1" kern="0" dirty="0"/>
              <a:t>wat </a:t>
            </a:r>
            <a:r>
              <a:rPr lang="en-GB" altLang="en-US" sz="2000" b="1" kern="0" dirty="0" err="1"/>
              <a:t>golft</a:t>
            </a:r>
            <a:r>
              <a:rPr lang="en-GB" altLang="en-US" sz="2000" b="1" kern="0" dirty="0"/>
              <a:t> er? </a:t>
            </a:r>
            <a:r>
              <a:rPr lang="en-GB" altLang="en-US" sz="2000" b="1" kern="0" dirty="0" err="1"/>
              <a:t>Een</a:t>
            </a:r>
            <a:r>
              <a:rPr lang="en-GB" altLang="en-US" sz="2000" b="1" kern="0" dirty="0"/>
              <a:t> </a:t>
            </a:r>
            <a:r>
              <a:rPr lang="en-GB" altLang="en-US" sz="2000" b="1" kern="0" dirty="0" err="1"/>
              <a:t>kans</a:t>
            </a:r>
            <a:r>
              <a:rPr lang="en-GB" altLang="en-US" sz="2000" b="1" kern="0" dirty="0"/>
              <a:t>, </a:t>
            </a:r>
            <a:r>
              <a:rPr lang="en-GB" altLang="en-US" sz="2000" b="1" kern="0" dirty="0" err="1"/>
              <a:t>abstrakte</a:t>
            </a:r>
            <a:r>
              <a:rPr lang="en-GB" altLang="en-US" sz="2000" b="1" kern="0" dirty="0"/>
              <a:t> </a:t>
            </a:r>
            <a:r>
              <a:rPr lang="en-GB" altLang="en-US" sz="2000" b="1" kern="0" dirty="0" err="1"/>
              <a:t>golffunktie</a:t>
            </a:r>
            <a:endParaRPr lang="en-GB" altLang="en-US" sz="1600" b="1" kern="0" dirty="0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0FD55B76-9CC2-4CC6-9A3B-EA237C3797C7}"/>
              </a:ext>
            </a:extLst>
          </p:cNvPr>
          <p:cNvSpPr/>
          <p:nvPr/>
        </p:nvSpPr>
        <p:spPr>
          <a:xfrm>
            <a:off x="103626" y="2423876"/>
            <a:ext cx="4896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voortplanting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golf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892FD6BC-ACAB-4B76-8BCA-DE4937FC3B9F}"/>
              </a:ext>
            </a:extLst>
          </p:cNvPr>
          <p:cNvSpPr/>
          <p:nvPr/>
        </p:nvSpPr>
        <p:spPr>
          <a:xfrm>
            <a:off x="103626" y="3010956"/>
            <a:ext cx="5820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waarneming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deeltje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zekere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plaats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(met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gegeven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door de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gofffunktie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54057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6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580FBA8E-D417-4A62-BD7B-9EC93785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" y="1"/>
            <a:ext cx="6228229" cy="692619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 err="1"/>
              <a:t>Kwantummechanica</a:t>
            </a:r>
            <a:r>
              <a:rPr lang="en-GB" altLang="en-US" sz="2800" b="1" dirty="0"/>
              <a:t> QM</a:t>
            </a:r>
            <a:endParaRPr lang="en-GB" altLang="en-US" sz="2000" b="1" dirty="0"/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1699980" y="2573260"/>
            <a:ext cx="27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E47236E4-BC1D-426E-98EA-601340B3CD17}"/>
              </a:ext>
            </a:extLst>
          </p:cNvPr>
          <p:cNvSpPr/>
          <p:nvPr/>
        </p:nvSpPr>
        <p:spPr>
          <a:xfrm>
            <a:off x="360050" y="2649038"/>
            <a:ext cx="8964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kansen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over alle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mogelijkheden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=1,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toestanden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mogen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niet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verdwijnen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probleem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Zwarte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E0E52B2A-568C-4941-8DCC-B172C5466EB5}"/>
              </a:ext>
            </a:extLst>
          </p:cNvPr>
          <p:cNvSpPr/>
          <p:nvPr/>
        </p:nvSpPr>
        <p:spPr>
          <a:xfrm>
            <a:off x="396084" y="3793463"/>
            <a:ext cx="8964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 basis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uitgangspunt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de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kwantummechanika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de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tijdsevolutie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simpele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voorplanting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golven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82029E2E-FE1E-452C-804B-4D330B2ADD8A}"/>
              </a:ext>
            </a:extLst>
          </p:cNvPr>
          <p:cNvSpPr/>
          <p:nvPr/>
        </p:nvSpPr>
        <p:spPr>
          <a:xfrm>
            <a:off x="323410" y="1196690"/>
            <a:ext cx="8964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 net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bij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golven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de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twee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toestanden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fysische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toestand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(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superpositie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FEB7A9A-3FB5-4115-89D9-7C10CE21B3D2}"/>
              </a:ext>
            </a:extLst>
          </p:cNvPr>
          <p:cNvSpPr/>
          <p:nvPr/>
        </p:nvSpPr>
        <p:spPr>
          <a:xfrm>
            <a:off x="438214" y="6142215"/>
            <a:ext cx="8964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micro-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natuurwetten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dienen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omkeerbaar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zijn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tijd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E49EC53A-BAB8-421A-A6AF-C2829852E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49" y="404580"/>
            <a:ext cx="5220921" cy="69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GB" altLang="en-US" sz="2800" b="1" kern="0" dirty="0" err="1"/>
              <a:t>belangrijke</a:t>
            </a:r>
            <a:r>
              <a:rPr lang="en-GB" altLang="en-US" sz="2800" b="1" kern="0" dirty="0"/>
              <a:t> </a:t>
            </a:r>
            <a:r>
              <a:rPr lang="en-GB" altLang="en-US" sz="2800" b="1" kern="0" dirty="0" err="1"/>
              <a:t>kenmerken</a:t>
            </a:r>
            <a:endParaRPr lang="en-GB" altLang="en-US" sz="2000" b="1" kern="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048FEA8-B7DD-4DE3-8337-FB3197EEA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800" y="-20696"/>
            <a:ext cx="3131637" cy="2348728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8323B824-ECE3-454A-A687-C7CF293C5297}"/>
              </a:ext>
            </a:extLst>
          </p:cNvPr>
          <p:cNvSpPr/>
          <p:nvPr/>
        </p:nvSpPr>
        <p:spPr>
          <a:xfrm>
            <a:off x="378225" y="4507298"/>
            <a:ext cx="89646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deterministisch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invariant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tijdsomkering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daarvoor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aanwezig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behouden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probleem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Zwarte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386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9" grpId="0"/>
      <p:bldP spid="22" grpId="0"/>
      <p:bldP spid="11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580FBA8E-D417-4A62-BD7B-9EC93785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" y="1"/>
            <a:ext cx="9143999" cy="692619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 err="1"/>
              <a:t>Informatie-behoud</a:t>
            </a:r>
            <a:r>
              <a:rPr lang="en-GB" altLang="en-US" sz="2800" b="1" dirty="0"/>
              <a:t> QM</a:t>
            </a:r>
            <a:endParaRPr lang="en-GB" altLang="en-US" sz="2000" b="1" dirty="0"/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1699980" y="2573260"/>
            <a:ext cx="27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97620DD0-B6C1-4D64-9B03-0017A778ACA8}"/>
              </a:ext>
            </a:extLst>
          </p:cNvPr>
          <p:cNvSpPr/>
          <p:nvPr/>
        </p:nvSpPr>
        <p:spPr>
          <a:xfrm>
            <a:off x="503240" y="764630"/>
            <a:ext cx="7436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bv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toegestaan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natuurwetten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toestand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A: 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B2C3B940-935E-4938-9966-C315CEFDBA08}"/>
              </a:ext>
            </a:extLst>
          </p:cNvPr>
          <p:cNvSpPr/>
          <p:nvPr/>
        </p:nvSpPr>
        <p:spPr>
          <a:xfrm>
            <a:off x="486791" y="3284980"/>
            <a:ext cx="8964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bv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niet-toegestaan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natuurwetten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toestand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ook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éénmaal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het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verleden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reconstrueren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BBF8FA6-C93B-4864-B8ED-9D6427DA3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70" y="0"/>
            <a:ext cx="1204709" cy="1204709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55D44352-31F6-4B5D-AD5B-95155FA7325B}"/>
              </a:ext>
            </a:extLst>
          </p:cNvPr>
          <p:cNvGrpSpPr/>
          <p:nvPr/>
        </p:nvGrpSpPr>
        <p:grpSpPr>
          <a:xfrm>
            <a:off x="1011357" y="1772770"/>
            <a:ext cx="3674826" cy="1429916"/>
            <a:chOff x="1011357" y="2138774"/>
            <a:chExt cx="3674826" cy="1429916"/>
          </a:xfrm>
        </p:grpSpPr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58D5C52F-A283-4CDE-81F2-7B4A654B6F91}"/>
                </a:ext>
              </a:extLst>
            </p:cNvPr>
            <p:cNvSpPr txBox="1"/>
            <p:nvPr/>
          </p:nvSpPr>
          <p:spPr>
            <a:xfrm>
              <a:off x="1011357" y="2138774"/>
              <a:ext cx="726481" cy="138499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NL" sz="2800" dirty="0"/>
                <a:t>|A&gt;</a:t>
              </a:r>
            </a:p>
            <a:p>
              <a:endParaRPr lang="nl-NL" sz="2800" dirty="0"/>
            </a:p>
            <a:p>
              <a:r>
                <a:rPr lang="nl-NL" sz="2800" dirty="0"/>
                <a:t>|B&gt;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E6414828-8E0A-43AE-89A8-B5098497812F}"/>
                </a:ext>
              </a:extLst>
            </p:cNvPr>
            <p:cNvSpPr txBox="1"/>
            <p:nvPr/>
          </p:nvSpPr>
          <p:spPr>
            <a:xfrm>
              <a:off x="3938863" y="2183695"/>
              <a:ext cx="747320" cy="138499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NL" sz="2800" dirty="0"/>
                <a:t>|A&gt;</a:t>
              </a:r>
            </a:p>
            <a:p>
              <a:endParaRPr lang="nl-NL" sz="2800" dirty="0"/>
            </a:p>
            <a:p>
              <a:r>
                <a:rPr lang="nl-NL" sz="2800" dirty="0"/>
                <a:t>|B&gt;</a:t>
              </a:r>
            </a:p>
          </p:txBody>
        </p:sp>
        <p:cxnSp>
          <p:nvCxnSpPr>
            <p:cNvPr id="4" name="Rechte verbindingslijn met pijl 3">
              <a:extLst>
                <a:ext uri="{FF2B5EF4-FFF2-40B4-BE49-F238E27FC236}">
                  <a16:creationId xmlns:a16="http://schemas.microsoft.com/office/drawing/2014/main" id="{FBB32883-6461-458F-A757-DAC99F8A346B}"/>
                </a:ext>
              </a:extLst>
            </p:cNvPr>
            <p:cNvCxnSpPr/>
            <p:nvPr/>
          </p:nvCxnSpPr>
          <p:spPr bwMode="auto">
            <a:xfrm>
              <a:off x="1979640" y="2420860"/>
              <a:ext cx="1800250" cy="1008140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Rechte verbindingslijn met pijl 16">
              <a:extLst>
                <a:ext uri="{FF2B5EF4-FFF2-40B4-BE49-F238E27FC236}">
                  <a16:creationId xmlns:a16="http://schemas.microsoft.com/office/drawing/2014/main" id="{B8CEB23B-9CC6-452D-80F3-EB97DC263CDF}"/>
                </a:ext>
              </a:extLst>
            </p:cNvPr>
            <p:cNvCxnSpPr/>
            <p:nvPr/>
          </p:nvCxnSpPr>
          <p:spPr bwMode="auto">
            <a:xfrm flipV="1">
              <a:off x="2049006" y="2420860"/>
              <a:ext cx="1733393" cy="799625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BF91A82-1DF3-4DD5-BB54-C99B14AB4273}"/>
              </a:ext>
            </a:extLst>
          </p:cNvPr>
          <p:cNvSpPr txBox="1"/>
          <p:nvPr/>
        </p:nvSpPr>
        <p:spPr>
          <a:xfrm>
            <a:off x="4856783" y="2060810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/>
              <a:t>Één</a:t>
            </a:r>
            <a:r>
              <a:rPr lang="nl-NL" sz="2400" dirty="0"/>
              <a:t> tijdstapje in een proces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8209AF1C-7564-4AED-83F8-FECE19600FE6}"/>
              </a:ext>
            </a:extLst>
          </p:cNvPr>
          <p:cNvGrpSpPr/>
          <p:nvPr/>
        </p:nvGrpSpPr>
        <p:grpSpPr>
          <a:xfrm>
            <a:off x="899490" y="4581160"/>
            <a:ext cx="3633937" cy="1422829"/>
            <a:chOff x="1018718" y="5036552"/>
            <a:chExt cx="3633937" cy="1422829"/>
          </a:xfrm>
        </p:grpSpPr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CD5FA82E-E0BC-43B1-9213-7C609542CC90}"/>
                </a:ext>
              </a:extLst>
            </p:cNvPr>
            <p:cNvSpPr txBox="1"/>
            <p:nvPr/>
          </p:nvSpPr>
          <p:spPr>
            <a:xfrm>
              <a:off x="1018718" y="5036552"/>
              <a:ext cx="726481" cy="138499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NL" sz="2800" dirty="0"/>
                <a:t>|A&gt;</a:t>
              </a:r>
            </a:p>
            <a:p>
              <a:endParaRPr lang="nl-NL" sz="2800" dirty="0"/>
            </a:p>
            <a:p>
              <a:r>
                <a:rPr lang="nl-NL" sz="2800" dirty="0"/>
                <a:t>|B&gt;</a:t>
              </a: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8E2EE63E-64E6-4EF2-9835-BAAE40C7AD68}"/>
                </a:ext>
              </a:extLst>
            </p:cNvPr>
            <p:cNvSpPr txBox="1"/>
            <p:nvPr/>
          </p:nvSpPr>
          <p:spPr>
            <a:xfrm>
              <a:off x="3905335" y="5074386"/>
              <a:ext cx="747320" cy="138499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NL" sz="2800" dirty="0"/>
                <a:t>|A&gt;</a:t>
              </a:r>
            </a:p>
            <a:p>
              <a:endParaRPr lang="nl-NL" sz="2800" dirty="0"/>
            </a:p>
            <a:p>
              <a:r>
                <a:rPr lang="nl-NL" sz="2800" dirty="0"/>
                <a:t>|B&gt;</a:t>
              </a:r>
            </a:p>
          </p:txBody>
        </p:sp>
        <p:cxnSp>
          <p:nvCxnSpPr>
            <p:cNvPr id="23" name="Rechte verbindingslijn met pijl 22">
              <a:extLst>
                <a:ext uri="{FF2B5EF4-FFF2-40B4-BE49-F238E27FC236}">
                  <a16:creationId xmlns:a16="http://schemas.microsoft.com/office/drawing/2014/main" id="{A467B9BE-91C1-442C-B7F2-5503D1A80864}"/>
                </a:ext>
              </a:extLst>
            </p:cNvPr>
            <p:cNvCxnSpPr/>
            <p:nvPr/>
          </p:nvCxnSpPr>
          <p:spPr bwMode="auto">
            <a:xfrm>
              <a:off x="2044294" y="5247840"/>
              <a:ext cx="1734615" cy="16230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Rechte verbindingslijn met pijl 23">
              <a:extLst>
                <a:ext uri="{FF2B5EF4-FFF2-40B4-BE49-F238E27FC236}">
                  <a16:creationId xmlns:a16="http://schemas.microsoft.com/office/drawing/2014/main" id="{9CD45C1F-7BA7-415B-A2C1-7634D2136E84}"/>
                </a:ext>
              </a:extLst>
            </p:cNvPr>
            <p:cNvCxnSpPr/>
            <p:nvPr/>
          </p:nvCxnSpPr>
          <p:spPr bwMode="auto">
            <a:xfrm flipV="1">
              <a:off x="2044294" y="5421972"/>
              <a:ext cx="1798724" cy="815418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Tekstvak 21">
            <a:extLst>
              <a:ext uri="{FF2B5EF4-FFF2-40B4-BE49-F238E27FC236}">
                <a16:creationId xmlns:a16="http://schemas.microsoft.com/office/drawing/2014/main" id="{530F8F00-0A01-414E-8E80-55EE1B4E801B}"/>
              </a:ext>
            </a:extLst>
          </p:cNvPr>
          <p:cNvSpPr txBox="1"/>
          <p:nvPr/>
        </p:nvSpPr>
        <p:spPr>
          <a:xfrm>
            <a:off x="4969096" y="4725180"/>
            <a:ext cx="3214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Alles wordt hetzelfde</a:t>
            </a:r>
          </a:p>
          <a:p>
            <a:r>
              <a:rPr lang="nl-NL" sz="2400" dirty="0"/>
              <a:t>(ononderscheidbaar),</a:t>
            </a:r>
          </a:p>
          <a:p>
            <a:r>
              <a:rPr lang="nl-NL" sz="2400" dirty="0"/>
              <a:t>zoals bij Zwarte gaten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B82E4BA-3165-43C9-B886-249A43291A19}"/>
              </a:ext>
            </a:extLst>
          </p:cNvPr>
          <p:cNvSpPr txBox="1"/>
          <p:nvPr/>
        </p:nvSpPr>
        <p:spPr>
          <a:xfrm>
            <a:off x="1625971" y="6309400"/>
            <a:ext cx="6056466" cy="461665"/>
          </a:xfrm>
          <a:prstGeom prst="rect">
            <a:avLst/>
          </a:prstGeom>
          <a:solidFill>
            <a:schemeClr val="accent1"/>
          </a:solidFill>
          <a:ln w="476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NL" sz="2400" dirty="0"/>
              <a:t>Het </a:t>
            </a:r>
            <a:r>
              <a:rPr lang="nl-NL" sz="2400" dirty="0" err="1"/>
              <a:t>informatie-probleem</a:t>
            </a:r>
            <a:r>
              <a:rPr lang="nl-NL" sz="2400" dirty="0"/>
              <a:t> voor Zwarte gaten</a:t>
            </a:r>
          </a:p>
        </p:txBody>
      </p:sp>
    </p:spTree>
    <p:extLst>
      <p:ext uri="{BB962C8B-B14F-4D97-AF65-F5344CB8AC3E}">
        <p14:creationId xmlns:p14="http://schemas.microsoft.com/office/powerpoint/2010/main" val="343574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22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6700" y="0"/>
            <a:ext cx="8877300" cy="123709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 err="1">
                <a:solidFill>
                  <a:srgbClr val="FFFF00"/>
                </a:solidFill>
              </a:rPr>
              <a:t>Zwarte</a:t>
            </a:r>
            <a:r>
              <a:rPr lang="en-GB" altLang="en-US" sz="2800" b="1" dirty="0">
                <a:solidFill>
                  <a:srgbClr val="FFFF00"/>
                </a:solidFill>
              </a:rPr>
              <a:t> </a:t>
            </a:r>
            <a:r>
              <a:rPr lang="en-GB" altLang="en-US" sz="2800" b="1" dirty="0" err="1">
                <a:solidFill>
                  <a:srgbClr val="FFFF00"/>
                </a:solidFill>
              </a:rPr>
              <a:t>Gaten</a:t>
            </a:r>
            <a:r>
              <a:rPr lang="en-GB" altLang="en-US" sz="2800" b="1" dirty="0">
                <a:solidFill>
                  <a:srgbClr val="FFFF00"/>
                </a:solidFill>
              </a:rPr>
              <a:t> </a:t>
            </a:r>
            <a:r>
              <a:rPr lang="en-GB" altLang="en-US" sz="2800" b="1" dirty="0" err="1">
                <a:solidFill>
                  <a:srgbClr val="FFFF00"/>
                </a:solidFill>
              </a:rPr>
              <a:t>en</a:t>
            </a:r>
            <a:r>
              <a:rPr lang="en-GB" altLang="en-US" sz="2800" b="1" dirty="0">
                <a:solidFill>
                  <a:srgbClr val="FFFF00"/>
                </a:solidFill>
              </a:rPr>
              <a:t> de </a:t>
            </a:r>
            <a:r>
              <a:rPr lang="en-GB" altLang="en-US" sz="2800" b="1" dirty="0" err="1">
                <a:solidFill>
                  <a:srgbClr val="FFFF00"/>
                </a:solidFill>
              </a:rPr>
              <a:t>kwantummechanika</a:t>
            </a:r>
            <a:endParaRPr lang="en-GB" altLang="en-US" sz="4800" b="1" dirty="0">
              <a:solidFill>
                <a:srgbClr val="FFFF00"/>
              </a:solidFill>
            </a:endParaRP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40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A67413FF-7C61-47C9-8395-2B6E33058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1033971"/>
            <a:ext cx="8877300" cy="123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800" dirty="0">
                <a:highlight>
                  <a:srgbClr val="FFFF00"/>
                </a:highlight>
              </a:rPr>
              <a:t>de lege ruimte in de </a:t>
            </a:r>
            <a:r>
              <a:rPr lang="nl-NL" sz="2800" dirty="0" err="1">
                <a:highlight>
                  <a:srgbClr val="FFFF00"/>
                </a:highlight>
              </a:rPr>
              <a:t>kwantummechanika</a:t>
            </a:r>
            <a:endParaRPr lang="nl-NL" sz="2800" dirty="0">
              <a:highlight>
                <a:srgbClr val="FFFF00"/>
              </a:highlight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8044D19E-DE52-47D4-BAD6-EBBFB2036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80" y="1526017"/>
            <a:ext cx="323850" cy="228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E4C6F0B-04D8-4207-B103-E0BEF6C79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2223517"/>
            <a:ext cx="8877300" cy="123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800" dirty="0">
                <a:highlight>
                  <a:srgbClr val="FFFF00"/>
                </a:highlight>
              </a:rPr>
              <a:t>de stap naar meerdere deeltjes:</a:t>
            </a:r>
          </a:p>
          <a:p>
            <a:r>
              <a:rPr lang="nl-NL" sz="2800" dirty="0">
                <a:highlight>
                  <a:srgbClr val="FFFF00"/>
                </a:highlight>
              </a:rPr>
              <a:t>Kwantumvelden-theorie</a:t>
            </a:r>
          </a:p>
        </p:txBody>
      </p:sp>
    </p:spTree>
    <p:extLst>
      <p:ext uri="{BB962C8B-B14F-4D97-AF65-F5344CB8AC3E}">
        <p14:creationId xmlns:p14="http://schemas.microsoft.com/office/powerpoint/2010/main" val="115530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72E108F5-D50F-412C-9C08-C818497E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0" y="-1374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-36640" y="-27481"/>
            <a:ext cx="8137129" cy="102918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3200" b="1" dirty="0" err="1"/>
              <a:t>Inhoud</a:t>
            </a:r>
            <a:endParaRPr lang="en-GB" altLang="en-US" sz="2000" b="1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/>
          </a:p>
        </p:txBody>
      </p: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1788920" y="213282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60" y="4299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E2112338-3F61-47B6-914F-3E91303FFC9F}"/>
              </a:ext>
            </a:extLst>
          </p:cNvPr>
          <p:cNvSpPr txBox="1"/>
          <p:nvPr/>
        </p:nvSpPr>
        <p:spPr>
          <a:xfrm>
            <a:off x="1115521" y="1963046"/>
            <a:ext cx="7546522" cy="1292662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Eigenschappen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dan wet van Newton.    </a:t>
            </a:r>
          </a:p>
          <a:p>
            <a:r>
              <a:rPr lang="en-US" sz="2000" dirty="0"/>
              <a:t>we </a:t>
            </a:r>
            <a:r>
              <a:rPr lang="en-US" sz="2000" dirty="0" err="1"/>
              <a:t>kwamen</a:t>
            </a:r>
            <a:r>
              <a:rPr lang="en-US" sz="2000" dirty="0"/>
              <a:t> tot de </a:t>
            </a:r>
            <a:r>
              <a:rPr lang="en-US" sz="2000" dirty="0" err="1"/>
              <a:t>eigenschap</a:t>
            </a:r>
            <a:r>
              <a:rPr lang="en-US" sz="2000" dirty="0"/>
              <a:t>:  </a:t>
            </a:r>
            <a:r>
              <a:rPr lang="en-US" sz="2000" dirty="0" err="1"/>
              <a:t>licht</a:t>
            </a:r>
            <a:r>
              <a:rPr lang="en-US" sz="2000" dirty="0"/>
              <a:t> </a:t>
            </a:r>
            <a:r>
              <a:rPr lang="en-US" sz="2000" dirty="0" err="1"/>
              <a:t>wordt</a:t>
            </a:r>
            <a:r>
              <a:rPr lang="en-US" sz="2000" dirty="0"/>
              <a:t>  </a:t>
            </a:r>
            <a:r>
              <a:rPr lang="en-US" sz="2000" dirty="0" err="1"/>
              <a:t>afgebogen</a:t>
            </a:r>
            <a:r>
              <a:rPr lang="en-US" sz="2000" dirty="0"/>
              <a:t> </a:t>
            </a:r>
          </a:p>
          <a:p>
            <a:r>
              <a:rPr lang="en-US" sz="2000" dirty="0"/>
              <a:t>    in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zwaartekrachtveld</a:t>
            </a:r>
            <a:r>
              <a:rPr lang="en-US" sz="2000" dirty="0"/>
              <a:t>, </a:t>
            </a:r>
          </a:p>
          <a:p>
            <a:r>
              <a:rPr lang="en-US" sz="2000" dirty="0"/>
              <a:t>    het </a:t>
            </a:r>
            <a:r>
              <a:rPr lang="en-US" sz="2000" dirty="0" err="1"/>
              <a:t>meest</a:t>
            </a:r>
            <a:r>
              <a:rPr lang="en-US" sz="2000" dirty="0"/>
              <a:t> extreme </a:t>
            </a:r>
            <a:r>
              <a:rPr lang="en-US" sz="2000" dirty="0" err="1"/>
              <a:t>rond</a:t>
            </a:r>
            <a:r>
              <a:rPr lang="en-US" sz="2000" dirty="0"/>
              <a:t> </a:t>
            </a:r>
            <a:r>
              <a:rPr lang="en-US" sz="2000" dirty="0" err="1"/>
              <a:t>Zwarte</a:t>
            </a:r>
            <a:r>
              <a:rPr lang="en-US" sz="2000" dirty="0"/>
              <a:t> </a:t>
            </a:r>
            <a:r>
              <a:rPr lang="en-US" sz="2000" dirty="0" err="1"/>
              <a:t>Gaten</a:t>
            </a:r>
            <a:endParaRPr lang="en-US" sz="2400" dirty="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F79B3C79-1C82-4B2B-9825-296EA261D7DC}"/>
              </a:ext>
            </a:extLst>
          </p:cNvPr>
          <p:cNvGrpSpPr/>
          <p:nvPr/>
        </p:nvGrpSpPr>
        <p:grpSpPr>
          <a:xfrm>
            <a:off x="395420" y="1411070"/>
            <a:ext cx="8266622" cy="461665"/>
            <a:chOff x="637126" y="1268700"/>
            <a:chExt cx="8266622" cy="461665"/>
          </a:xfrm>
        </p:grpSpPr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0C3439B7-3265-4EFA-948F-414F642ADDED}"/>
                </a:ext>
              </a:extLst>
            </p:cNvPr>
            <p:cNvSpPr txBox="1"/>
            <p:nvPr/>
          </p:nvSpPr>
          <p:spPr>
            <a:xfrm>
              <a:off x="637126" y="1268700"/>
              <a:ext cx="8266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        </a:t>
              </a:r>
              <a:r>
                <a:rPr lang="en-GB" sz="2400" b="1" dirty="0" err="1"/>
                <a:t>Vorige</a:t>
              </a:r>
              <a:r>
                <a:rPr lang="en-GB" sz="2400" b="1" dirty="0"/>
                <a:t> </a:t>
              </a:r>
              <a:r>
                <a:rPr lang="en-GB" sz="2400" b="1" dirty="0" err="1"/>
                <a:t>keer</a:t>
              </a:r>
              <a:r>
                <a:rPr lang="en-GB" sz="2400" b="1" dirty="0"/>
                <a:t>: </a:t>
              </a:r>
              <a:r>
                <a:rPr lang="en-GB" sz="2400" b="1" dirty="0" err="1"/>
                <a:t>Zwarte</a:t>
              </a:r>
              <a:r>
                <a:rPr lang="en-GB" sz="2400" b="1" dirty="0"/>
                <a:t> </a:t>
              </a:r>
              <a:r>
                <a:rPr lang="en-GB" sz="2400" b="1" dirty="0" err="1"/>
                <a:t>Gaten</a:t>
              </a:r>
              <a:r>
                <a:rPr lang="en-GB" sz="2400" b="1" dirty="0"/>
                <a:t> </a:t>
              </a:r>
              <a:r>
                <a:rPr lang="en-GB" sz="2400" b="1" dirty="0" err="1"/>
                <a:t>en</a:t>
              </a:r>
              <a:r>
                <a:rPr lang="en-GB" sz="2400" b="1" dirty="0"/>
                <a:t> de </a:t>
              </a:r>
              <a:r>
                <a:rPr lang="en-GB" sz="2400" b="1" dirty="0" err="1"/>
                <a:t>Relativiteitstheorie</a:t>
              </a:r>
              <a:endParaRPr lang="en-US" sz="2000" dirty="0"/>
            </a:p>
          </p:txBody>
        </p:sp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40C37EF5-673C-4B2D-B6DA-A81E5E5F8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266" y="1323677"/>
              <a:ext cx="323850" cy="228600"/>
            </a:xfrm>
            <a:prstGeom prst="rect">
              <a:avLst/>
            </a:prstGeom>
          </p:spPr>
        </p:pic>
      </p:grpSp>
      <p:sp>
        <p:nvSpPr>
          <p:cNvPr id="25" name="TextBox 8">
            <a:extLst>
              <a:ext uri="{FF2B5EF4-FFF2-40B4-BE49-F238E27FC236}">
                <a16:creationId xmlns:a16="http://schemas.microsoft.com/office/drawing/2014/main" id="{386AE57D-E671-4280-94FC-2EEEEABE11BD}"/>
              </a:ext>
            </a:extLst>
          </p:cNvPr>
          <p:cNvSpPr txBox="1"/>
          <p:nvPr/>
        </p:nvSpPr>
        <p:spPr>
          <a:xfrm>
            <a:off x="1051890" y="3864902"/>
            <a:ext cx="8056740" cy="1015663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sz="2000" dirty="0"/>
              <a:t>in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zwaartekrachtsveld</a:t>
            </a:r>
            <a:r>
              <a:rPr lang="en-US" sz="2000" dirty="0"/>
              <a:t> </a:t>
            </a:r>
            <a:r>
              <a:rPr lang="en-US" sz="2000" dirty="0" err="1"/>
              <a:t>wordt</a:t>
            </a:r>
            <a:endParaRPr lang="en-US" sz="2000" dirty="0"/>
          </a:p>
          <a:p>
            <a:r>
              <a:rPr lang="en-US" sz="2000" dirty="0"/>
              <a:t>       - </a:t>
            </a:r>
            <a:r>
              <a:rPr lang="en-US" sz="2000" dirty="0" err="1"/>
              <a:t>golflengte</a:t>
            </a:r>
            <a:r>
              <a:rPr lang="en-US" sz="2000" dirty="0"/>
              <a:t> van </a:t>
            </a:r>
            <a:r>
              <a:rPr lang="en-US" sz="2000" dirty="0" err="1"/>
              <a:t>licht</a:t>
            </a:r>
            <a:r>
              <a:rPr lang="en-US" sz="2000" dirty="0"/>
              <a:t> </a:t>
            </a:r>
            <a:r>
              <a:rPr lang="en-US" sz="2000" dirty="0" err="1"/>
              <a:t>opgerekt</a:t>
            </a:r>
            <a:r>
              <a:rPr lang="en-US" sz="2000" dirty="0"/>
              <a:t>  (</a:t>
            </a:r>
            <a:r>
              <a:rPr lang="en-US" sz="2000" dirty="0" err="1"/>
              <a:t>gravitatie-roodverschuiving</a:t>
            </a:r>
            <a:r>
              <a:rPr lang="en-US" sz="2000" dirty="0"/>
              <a:t>)</a:t>
            </a:r>
          </a:p>
          <a:p>
            <a:r>
              <a:rPr lang="en-US" sz="2000" dirty="0"/>
              <a:t>       - de </a:t>
            </a:r>
            <a:r>
              <a:rPr lang="en-US" sz="2000" dirty="0" err="1"/>
              <a:t>tijd</a:t>
            </a:r>
            <a:r>
              <a:rPr lang="en-US" sz="2000" dirty="0"/>
              <a:t> </a:t>
            </a:r>
            <a:r>
              <a:rPr lang="en-US" sz="2000" dirty="0" err="1"/>
              <a:t>opgerekt</a:t>
            </a:r>
            <a:r>
              <a:rPr lang="en-US" sz="2000" dirty="0"/>
              <a:t> (</a:t>
            </a:r>
            <a:r>
              <a:rPr lang="en-US" sz="2000" dirty="0" err="1"/>
              <a:t>gravitatie</a:t>
            </a:r>
            <a:r>
              <a:rPr lang="en-US" sz="2000" dirty="0"/>
              <a:t> </a:t>
            </a:r>
            <a:r>
              <a:rPr lang="en-US" sz="2000" dirty="0" err="1"/>
              <a:t>tijddilatatie</a:t>
            </a:r>
            <a:r>
              <a:rPr lang="en-US" sz="2000" dirty="0"/>
              <a:t>)      </a:t>
            </a: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7E9D5192-8592-4C6F-B754-DE8B95E1F629}"/>
              </a:ext>
            </a:extLst>
          </p:cNvPr>
          <p:cNvGrpSpPr/>
          <p:nvPr/>
        </p:nvGrpSpPr>
        <p:grpSpPr>
          <a:xfrm>
            <a:off x="330555" y="3346019"/>
            <a:ext cx="8905643" cy="461665"/>
            <a:chOff x="637126" y="1268700"/>
            <a:chExt cx="8905643" cy="461665"/>
          </a:xfrm>
        </p:grpSpPr>
        <p:sp>
          <p:nvSpPr>
            <p:cNvPr id="27" name="TextBox 1">
              <a:extLst>
                <a:ext uri="{FF2B5EF4-FFF2-40B4-BE49-F238E27FC236}">
                  <a16:creationId xmlns:a16="http://schemas.microsoft.com/office/drawing/2014/main" id="{B2D8AA16-4A0A-45C7-9176-8EFBD117600E}"/>
                </a:ext>
              </a:extLst>
            </p:cNvPr>
            <p:cNvSpPr txBox="1"/>
            <p:nvPr/>
          </p:nvSpPr>
          <p:spPr>
            <a:xfrm>
              <a:off x="637126" y="1268700"/>
              <a:ext cx="8905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        </a:t>
              </a:r>
              <a:r>
                <a:rPr lang="en-GB" sz="2400" b="1" dirty="0" err="1"/>
                <a:t>Vandaag</a:t>
              </a:r>
              <a:r>
                <a:rPr lang="en-GB" sz="2400" b="1" dirty="0"/>
                <a:t> </a:t>
              </a:r>
              <a:r>
                <a:rPr lang="en-GB" sz="2400" b="1" dirty="0" err="1"/>
                <a:t>verder</a:t>
              </a:r>
              <a:r>
                <a:rPr lang="en-GB" sz="2400" b="1" dirty="0"/>
                <a:t>: </a:t>
              </a:r>
              <a:r>
                <a:rPr lang="en-GB" sz="2400" b="1" dirty="0" err="1"/>
                <a:t>Zwarte</a:t>
              </a:r>
              <a:r>
                <a:rPr lang="en-GB" sz="2400" b="1" dirty="0"/>
                <a:t> </a:t>
              </a:r>
              <a:r>
                <a:rPr lang="en-GB" sz="2400" b="1" dirty="0" err="1"/>
                <a:t>Gaten</a:t>
              </a:r>
              <a:r>
                <a:rPr lang="en-GB" sz="2400" b="1" dirty="0"/>
                <a:t> </a:t>
              </a:r>
              <a:r>
                <a:rPr lang="en-GB" sz="2400" b="1" dirty="0" err="1"/>
                <a:t>en</a:t>
              </a:r>
              <a:r>
                <a:rPr lang="en-GB" sz="2400" b="1" dirty="0"/>
                <a:t> de </a:t>
              </a:r>
              <a:r>
                <a:rPr lang="en-GB" sz="2400" b="1" dirty="0" err="1"/>
                <a:t>Relativiteitstheorie</a:t>
              </a:r>
              <a:endParaRPr lang="en-US" sz="2000" dirty="0"/>
            </a:p>
          </p:txBody>
        </p:sp>
        <p:pic>
          <p:nvPicPr>
            <p:cNvPr id="28" name="Picture 16">
              <a:extLst>
                <a:ext uri="{FF2B5EF4-FFF2-40B4-BE49-F238E27FC236}">
                  <a16:creationId xmlns:a16="http://schemas.microsoft.com/office/drawing/2014/main" id="{78009A9B-192A-434F-B532-5C9DF9126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266" y="1323677"/>
              <a:ext cx="323850" cy="228600"/>
            </a:xfrm>
            <a:prstGeom prst="rect">
              <a:avLst/>
            </a:prstGeom>
          </p:spPr>
        </p:pic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DA482A0A-D445-4F47-B92E-F555CDB7572E}"/>
              </a:ext>
            </a:extLst>
          </p:cNvPr>
          <p:cNvGrpSpPr/>
          <p:nvPr/>
        </p:nvGrpSpPr>
        <p:grpSpPr>
          <a:xfrm>
            <a:off x="395420" y="5093077"/>
            <a:ext cx="6596678" cy="461665"/>
            <a:chOff x="637126" y="1244406"/>
            <a:chExt cx="6596678" cy="461665"/>
          </a:xfrm>
        </p:grpSpPr>
        <p:sp>
          <p:nvSpPr>
            <p:cNvPr id="31" name="TextBox 1">
              <a:extLst>
                <a:ext uri="{FF2B5EF4-FFF2-40B4-BE49-F238E27FC236}">
                  <a16:creationId xmlns:a16="http://schemas.microsoft.com/office/drawing/2014/main" id="{B5DA2304-31E0-417B-9D00-88070D8BC855}"/>
                </a:ext>
              </a:extLst>
            </p:cNvPr>
            <p:cNvSpPr txBox="1"/>
            <p:nvPr/>
          </p:nvSpPr>
          <p:spPr>
            <a:xfrm>
              <a:off x="637126" y="1244406"/>
              <a:ext cx="65966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        </a:t>
              </a:r>
              <a:r>
                <a:rPr lang="en-GB" sz="2400" b="1" dirty="0" err="1"/>
                <a:t>Zwarte</a:t>
              </a:r>
              <a:r>
                <a:rPr lang="en-GB" sz="2400" b="1" dirty="0"/>
                <a:t> </a:t>
              </a:r>
              <a:r>
                <a:rPr lang="en-GB" sz="2400" b="1" dirty="0" err="1"/>
                <a:t>Gaten</a:t>
              </a:r>
              <a:r>
                <a:rPr lang="en-GB" sz="2400" b="1" dirty="0"/>
                <a:t> </a:t>
              </a:r>
              <a:r>
                <a:rPr lang="en-GB" sz="2400" b="1" dirty="0" err="1"/>
                <a:t>en</a:t>
              </a:r>
              <a:r>
                <a:rPr lang="en-GB" sz="2400" b="1" dirty="0"/>
                <a:t> de </a:t>
              </a:r>
              <a:r>
                <a:rPr lang="en-GB" sz="2400" b="1" dirty="0" err="1"/>
                <a:t>kwantummechanica</a:t>
              </a:r>
              <a:endParaRPr lang="en-US" sz="2000" dirty="0"/>
            </a:p>
          </p:txBody>
        </p:sp>
        <p:pic>
          <p:nvPicPr>
            <p:cNvPr id="32" name="Picture 16">
              <a:extLst>
                <a:ext uri="{FF2B5EF4-FFF2-40B4-BE49-F238E27FC236}">
                  <a16:creationId xmlns:a16="http://schemas.microsoft.com/office/drawing/2014/main" id="{49C0F821-21E3-4327-A24F-91A39606F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266" y="1323677"/>
              <a:ext cx="32385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241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6F49F93C-F6BD-401A-9019-025F0317E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" y="0"/>
            <a:ext cx="7884460" cy="709506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/>
              <a:t>19e </a:t>
            </a:r>
            <a:r>
              <a:rPr lang="en-GB" altLang="en-US" sz="2800" b="1" dirty="0" err="1"/>
              <a:t>eeuw</a:t>
            </a:r>
            <a:r>
              <a:rPr lang="en-GB" altLang="en-US" sz="2800" b="1" dirty="0"/>
              <a:t>: </a:t>
            </a:r>
            <a:r>
              <a:rPr lang="en-GB" altLang="en-US" sz="2800" b="1" dirty="0" err="1"/>
              <a:t>lege</a:t>
            </a:r>
            <a:r>
              <a:rPr lang="en-GB" altLang="en-US" sz="2800" b="1" dirty="0"/>
              <a:t> </a:t>
            </a:r>
            <a:r>
              <a:rPr lang="en-GB" altLang="en-US" sz="2800" b="1" dirty="0" err="1"/>
              <a:t>ruimte</a:t>
            </a:r>
            <a:r>
              <a:rPr lang="en-GB" altLang="en-US" sz="2800" b="1" dirty="0"/>
              <a:t> </a:t>
            </a:r>
            <a:r>
              <a:rPr lang="en-GB" altLang="en-US" sz="2800" b="1" dirty="0" err="1"/>
              <a:t>gevuld</a:t>
            </a:r>
            <a:r>
              <a:rPr lang="en-GB" altLang="en-US" sz="2800" b="1" dirty="0"/>
              <a:t> met de ether</a:t>
            </a:r>
            <a:endParaRPr lang="en-GB" altLang="en-US" sz="2000" b="1" dirty="0"/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400"/>
          </a:p>
        </p:txBody>
      </p:sp>
      <p:sp>
        <p:nvSpPr>
          <p:cNvPr id="6" name="TextBox 5"/>
          <p:cNvSpPr txBox="1"/>
          <p:nvPr/>
        </p:nvSpPr>
        <p:spPr>
          <a:xfrm>
            <a:off x="129841" y="1075654"/>
            <a:ext cx="57303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1887 Michelson-Morley experiment: </a:t>
            </a:r>
          </a:p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geen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ether-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snelheid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gedetecteerd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/>
              <a:t>        </a:t>
            </a:r>
            <a:r>
              <a:rPr lang="en-US" sz="2000" dirty="0" err="1"/>
              <a:t>lichtsnelheid</a:t>
            </a:r>
            <a:r>
              <a:rPr lang="en-US" sz="2000" dirty="0"/>
              <a:t> </a:t>
            </a:r>
            <a:r>
              <a:rPr lang="en-US" sz="2000" dirty="0" err="1"/>
              <a:t>varieert</a:t>
            </a:r>
            <a:r>
              <a:rPr lang="en-US" sz="2000" dirty="0"/>
              <a:t> </a:t>
            </a:r>
            <a:r>
              <a:rPr lang="en-US" sz="2000" dirty="0" err="1"/>
              <a:t>niet</a:t>
            </a:r>
            <a:r>
              <a:rPr lang="en-US" sz="2000" dirty="0"/>
              <a:t>:     </a:t>
            </a:r>
          </a:p>
          <a:p>
            <a:r>
              <a:rPr lang="en-US" sz="2000" dirty="0"/>
              <a:t>       </a:t>
            </a:r>
            <a:r>
              <a:rPr lang="en-US" sz="2000" dirty="0" err="1"/>
              <a:t>Aarde</a:t>
            </a:r>
            <a:r>
              <a:rPr lang="en-US" sz="2000" dirty="0"/>
              <a:t> </a:t>
            </a:r>
            <a:r>
              <a:rPr lang="en-US" sz="2000" dirty="0" err="1"/>
              <a:t>heeft</a:t>
            </a:r>
            <a:r>
              <a:rPr lang="en-US" sz="2000" dirty="0"/>
              <a:t> </a:t>
            </a:r>
            <a:r>
              <a:rPr lang="en-US" sz="2000" dirty="0" err="1"/>
              <a:t>geen</a:t>
            </a:r>
            <a:r>
              <a:rPr lang="en-US" sz="2000" dirty="0"/>
              <a:t> </a:t>
            </a:r>
            <a:r>
              <a:rPr lang="en-US" sz="2000" dirty="0" err="1"/>
              <a:t>snelheid</a:t>
            </a:r>
            <a:r>
              <a:rPr lang="en-US" sz="2000" dirty="0"/>
              <a:t> </a:t>
            </a:r>
            <a:r>
              <a:rPr lang="en-US" sz="2000" dirty="0" err="1"/>
              <a:t>t.o.v</a:t>
            </a:r>
            <a:r>
              <a:rPr lang="en-US" sz="2000" dirty="0"/>
              <a:t>. de  ether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70" y="3140960"/>
            <a:ext cx="98443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1905 Einstein, </a:t>
            </a:r>
            <a:r>
              <a:rPr lang="en-US" sz="2400" dirty="0" err="1"/>
              <a:t>Speciale</a:t>
            </a:r>
            <a:r>
              <a:rPr lang="en-US" sz="2400" dirty="0"/>
              <a:t> </a:t>
            </a:r>
            <a:r>
              <a:rPr lang="en-US" sz="2400" dirty="0" err="1"/>
              <a:t>Relativiteitstheorie</a:t>
            </a:r>
            <a:r>
              <a:rPr lang="en-US" sz="2400" dirty="0"/>
              <a:t>: </a:t>
            </a:r>
            <a:r>
              <a:rPr lang="en-US" sz="2400" dirty="0" err="1"/>
              <a:t>lichtsnelheid</a:t>
            </a:r>
            <a:r>
              <a:rPr lang="en-US" sz="2400" dirty="0"/>
              <a:t> </a:t>
            </a:r>
            <a:r>
              <a:rPr lang="en-US" sz="2400" dirty="0" err="1"/>
              <a:t>altijd</a:t>
            </a:r>
            <a:r>
              <a:rPr lang="en-US" sz="2400" dirty="0"/>
              <a:t> constant</a:t>
            </a:r>
          </a:p>
          <a:p>
            <a:r>
              <a:rPr lang="en-US" sz="2800" dirty="0"/>
              <a:t>    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meestal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gezien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weerlegging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de ether,</a:t>
            </a:r>
          </a:p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maar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eigenlijk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alleen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 het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snelheids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-effect van ether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027" y="634699"/>
            <a:ext cx="3280100" cy="215000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7783F180-A616-4F62-BD9C-F37388DB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" y="1"/>
            <a:ext cx="9143999" cy="112468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4000" b="1" dirty="0"/>
              <a:t>1920, Einstein over ether</a:t>
            </a:r>
            <a:endParaRPr lang="en-GB" altLang="en-US" sz="3200" b="1" dirty="0"/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1699980" y="2573260"/>
            <a:ext cx="27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420" y="1124680"/>
            <a:ext cx="786946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1920 Einstein</a:t>
            </a:r>
          </a:p>
          <a:p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ruimte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drager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natuurkundige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grootheden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/>
              <a:t>"... I can see that with the word </a:t>
            </a:r>
            <a:r>
              <a:rPr lang="en-US" dirty="0" err="1"/>
              <a:t>æther</a:t>
            </a:r>
            <a:r>
              <a:rPr lang="en-US" dirty="0"/>
              <a:t> we say nothing else than that space </a:t>
            </a:r>
          </a:p>
          <a:p>
            <a:r>
              <a:rPr lang="en-US" dirty="0"/>
              <a:t>has to be viewed as a carrier of physical qualities…."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501" y="2478897"/>
            <a:ext cx="8604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maar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geen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medium met ‘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gewicht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0207" y="3006382"/>
            <a:ext cx="8604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"...</a:t>
            </a:r>
            <a:r>
              <a:rPr lang="en-US" dirty="0" err="1"/>
              <a:t>æther</a:t>
            </a:r>
            <a:r>
              <a:rPr lang="en-US" dirty="0"/>
              <a:t> may not be thought of as endowed with the quality characteristic</a:t>
            </a:r>
          </a:p>
          <a:p>
            <a:r>
              <a:rPr lang="en-US" dirty="0"/>
              <a:t>of ponderable media, as consisting of parts which may be tracked through</a:t>
            </a:r>
          </a:p>
          <a:p>
            <a:r>
              <a:rPr lang="en-US" dirty="0"/>
              <a:t>time. The idea of motion may not be applied to it"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9720" y="4175932"/>
            <a:ext cx="8604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● met de </a:t>
            </a:r>
            <a:r>
              <a:rPr lang="en-US" dirty="0" err="1"/>
              <a:t>ontwikkeling</a:t>
            </a:r>
            <a:r>
              <a:rPr lang="en-US" dirty="0"/>
              <a:t> van de </a:t>
            </a:r>
            <a:r>
              <a:rPr lang="en-US" dirty="0" err="1"/>
              <a:t>kwantum-velden-theorie</a:t>
            </a:r>
            <a:r>
              <a:rPr lang="en-US" dirty="0"/>
              <a:t> (QFT) is </a:t>
            </a:r>
            <a:r>
              <a:rPr lang="en-US" dirty="0" err="1"/>
              <a:t>dit</a:t>
            </a:r>
            <a:r>
              <a:rPr lang="en-US" dirty="0"/>
              <a:t> nu de</a:t>
            </a:r>
          </a:p>
          <a:p>
            <a:r>
              <a:rPr lang="en-US" dirty="0" err="1"/>
              <a:t>gangbare</a:t>
            </a:r>
            <a:r>
              <a:rPr lang="en-US" dirty="0"/>
              <a:t> </a:t>
            </a:r>
            <a:r>
              <a:rPr lang="en-US" dirty="0" err="1"/>
              <a:t>opvatting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4040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580FBA8E-D417-4A62-BD7B-9EC93785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" y="1"/>
            <a:ext cx="9143999" cy="692619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/>
              <a:t>1925, </a:t>
            </a:r>
            <a:r>
              <a:rPr lang="en-GB" altLang="en-US" sz="2800" b="1" dirty="0" err="1"/>
              <a:t>kwantummechanica</a:t>
            </a:r>
            <a:endParaRPr lang="en-GB" altLang="en-US" sz="2000" b="1" dirty="0"/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1699980" y="2573260"/>
            <a:ext cx="27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6895" y="1790660"/>
            <a:ext cx="8505469" cy="646331"/>
          </a:xfrm>
          <a:prstGeom prst="rect">
            <a:avLst/>
          </a:prstGeom>
          <a:solidFill>
            <a:srgbClr val="FFFF00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1925 </a:t>
            </a:r>
            <a:r>
              <a:rPr lang="en-US" dirty="0" err="1"/>
              <a:t>Heisenbergs</a:t>
            </a:r>
            <a:r>
              <a:rPr lang="en-US" dirty="0"/>
              <a:t> </a:t>
            </a:r>
            <a:r>
              <a:rPr lang="en-US" b="1" dirty="0"/>
              <a:t>onbepaalbaarheidsrelatie</a:t>
            </a:r>
            <a:r>
              <a:rPr lang="en-US" dirty="0"/>
              <a:t> (</a:t>
            </a:r>
            <a:r>
              <a:rPr lang="en-US" dirty="0" err="1"/>
              <a:t>plaats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snelheid</a:t>
            </a:r>
            <a:r>
              <a:rPr lang="en-US" dirty="0"/>
              <a:t>) </a:t>
            </a:r>
          </a:p>
          <a:p>
            <a:r>
              <a:rPr lang="nl-NL" dirty="0"/>
              <a:t>      als je de plaats nauwkeurig kent, is de impuls(snelheid)  onnauwkeurig en v.v.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9390" y="764630"/>
            <a:ext cx="8964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Belangrijke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gevolgen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de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kwantummechanica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25" y="73255"/>
            <a:ext cx="1971675" cy="13144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9876" y="2995300"/>
            <a:ext cx="8462487" cy="923330"/>
          </a:xfrm>
          <a:prstGeom prst="rect">
            <a:avLst/>
          </a:prstGeom>
          <a:solidFill>
            <a:srgbClr val="FFFF00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maar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b="1" dirty="0" err="1"/>
              <a:t>tijd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energie</a:t>
            </a:r>
            <a:r>
              <a:rPr lang="en-US" b="1" dirty="0"/>
              <a:t> met </a:t>
            </a:r>
            <a:r>
              <a:rPr lang="en-US" b="1" dirty="0" err="1"/>
              <a:t>elkaar</a:t>
            </a:r>
            <a:r>
              <a:rPr lang="en-US" b="1" dirty="0"/>
              <a:t> </a:t>
            </a:r>
            <a:r>
              <a:rPr lang="en-US" b="1" dirty="0" err="1"/>
              <a:t>gekoppeld</a:t>
            </a:r>
            <a:r>
              <a:rPr lang="en-US" b="1" dirty="0"/>
              <a:t> </a:t>
            </a:r>
          </a:p>
          <a:p>
            <a:r>
              <a:rPr lang="en-US" dirty="0" err="1"/>
              <a:t>bij</a:t>
            </a:r>
            <a:r>
              <a:rPr lang="en-US" dirty="0"/>
              <a:t> heel  </a:t>
            </a:r>
            <a:r>
              <a:rPr lang="en-US" dirty="0" err="1"/>
              <a:t>korte</a:t>
            </a:r>
            <a:r>
              <a:rPr lang="en-US" dirty="0"/>
              <a:t> </a:t>
            </a:r>
            <a:r>
              <a:rPr lang="en-US" dirty="0" err="1"/>
              <a:t>duur</a:t>
            </a:r>
            <a:r>
              <a:rPr lang="en-US" dirty="0"/>
              <a:t>, is de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onbepaald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energiebehoud</a:t>
            </a:r>
            <a:r>
              <a:rPr lang="en-US" dirty="0"/>
              <a:t> </a:t>
            </a:r>
            <a:r>
              <a:rPr lang="en-US" dirty="0" err="1"/>
              <a:t>alleen</a:t>
            </a:r>
            <a:r>
              <a:rPr lang="en-US" dirty="0"/>
              <a:t> </a:t>
            </a:r>
            <a:r>
              <a:rPr lang="en-US" dirty="0" err="1"/>
              <a:t>gemiddeld</a:t>
            </a:r>
            <a:r>
              <a:rPr lang="en-US" dirty="0"/>
              <a:t>: </a:t>
            </a:r>
            <a:r>
              <a:rPr lang="en-US" dirty="0" err="1"/>
              <a:t>tijdelijke</a:t>
            </a:r>
            <a:r>
              <a:rPr lang="en-US" dirty="0"/>
              <a:t> </a:t>
            </a:r>
            <a:r>
              <a:rPr lang="en-US" dirty="0" err="1"/>
              <a:t>fluctuaties</a:t>
            </a:r>
            <a:r>
              <a:rPr lang="en-US" dirty="0"/>
              <a:t> </a:t>
            </a:r>
            <a:r>
              <a:rPr lang="en-US" dirty="0" err="1"/>
              <a:t>mogelijk</a:t>
            </a:r>
            <a:r>
              <a:rPr lang="en-US" dirty="0"/>
              <a:t>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2F4D227-D3F8-4A77-81AF-B830F8B68E97}"/>
              </a:ext>
            </a:extLst>
          </p:cNvPr>
          <p:cNvSpPr txBox="1"/>
          <p:nvPr/>
        </p:nvSpPr>
        <p:spPr>
          <a:xfrm>
            <a:off x="203119" y="5373270"/>
            <a:ext cx="7404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bekend bij musici (energie=frequentie trilling snaar=toonhoogte snaar):</a:t>
            </a:r>
          </a:p>
          <a:p>
            <a:r>
              <a:rPr lang="nl-NL" dirty="0"/>
              <a:t>snaar heel kort aangetikt dan toon onzuiver (onbepaalde toonhoogte)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2BE6674-D23D-4DAE-9EE1-92AD697323FF}"/>
              </a:ext>
            </a:extLst>
          </p:cNvPr>
          <p:cNvSpPr txBox="1"/>
          <p:nvPr/>
        </p:nvSpPr>
        <p:spPr>
          <a:xfrm>
            <a:off x="165048" y="1314167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Golf-karakter impliceert  onzekerheden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36E319E-E366-409E-9907-1A2007027332}"/>
              </a:ext>
            </a:extLst>
          </p:cNvPr>
          <p:cNvSpPr txBox="1"/>
          <p:nvPr/>
        </p:nvSpPr>
        <p:spPr>
          <a:xfrm>
            <a:off x="165048" y="4797190"/>
            <a:ext cx="7619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err="1"/>
              <a:t>Acoustisch</a:t>
            </a:r>
            <a:r>
              <a:rPr lang="nl-NL" sz="2000" b="1" dirty="0"/>
              <a:t> voorbeeld van de Heisenberg- Energie-tijd-relatie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7B650271-F924-49F2-8AF0-101B0F060AC0}"/>
              </a:ext>
            </a:extLst>
          </p:cNvPr>
          <p:cNvSpPr txBox="1"/>
          <p:nvPr/>
        </p:nvSpPr>
        <p:spPr>
          <a:xfrm>
            <a:off x="132539" y="2411030"/>
            <a:ext cx="8353160" cy="523220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l-GR" sz="1400" dirty="0"/>
              <a:t>Δ</a:t>
            </a:r>
            <a:r>
              <a:rPr lang="en-US" sz="1400" dirty="0"/>
              <a:t>x </a:t>
            </a:r>
            <a:r>
              <a:rPr lang="el-GR" sz="1400" dirty="0"/>
              <a:t>Δ</a:t>
            </a:r>
            <a:r>
              <a:rPr lang="en-US" sz="1400" dirty="0"/>
              <a:t>p &gt; h/2, met </a:t>
            </a:r>
            <a:r>
              <a:rPr lang="el-GR" sz="1400" dirty="0"/>
              <a:t>Δ</a:t>
            </a:r>
            <a:r>
              <a:rPr lang="en-US" sz="1400" dirty="0"/>
              <a:t>x </a:t>
            </a:r>
            <a:r>
              <a:rPr lang="en-US" sz="1400" dirty="0" err="1"/>
              <a:t>onzekerheid</a:t>
            </a:r>
            <a:r>
              <a:rPr lang="en-US" sz="1400" dirty="0"/>
              <a:t> in </a:t>
            </a:r>
            <a:r>
              <a:rPr lang="en-US" sz="1400" dirty="0" err="1"/>
              <a:t>positie</a:t>
            </a:r>
            <a:r>
              <a:rPr lang="en-US" sz="1400" dirty="0"/>
              <a:t> x, </a:t>
            </a:r>
            <a:r>
              <a:rPr lang="el-GR" sz="1400" dirty="0"/>
              <a:t>Δ</a:t>
            </a:r>
            <a:r>
              <a:rPr lang="en-US" sz="1400" dirty="0"/>
              <a:t>p </a:t>
            </a:r>
            <a:r>
              <a:rPr lang="en-US" sz="1400" dirty="0" err="1"/>
              <a:t>onzekerheid</a:t>
            </a:r>
            <a:r>
              <a:rPr lang="en-US" sz="1400" dirty="0"/>
              <a:t> in </a:t>
            </a:r>
            <a:r>
              <a:rPr lang="en-US" sz="1400" dirty="0" err="1"/>
              <a:t>impuls</a:t>
            </a:r>
            <a:r>
              <a:rPr lang="en-US" sz="1400" dirty="0"/>
              <a:t> p =</a:t>
            </a:r>
            <a:r>
              <a:rPr lang="en-US" sz="1400" dirty="0" err="1"/>
              <a:t>massa</a:t>
            </a:r>
            <a:r>
              <a:rPr lang="en-US" sz="1400" dirty="0"/>
              <a:t> x </a:t>
            </a:r>
            <a:r>
              <a:rPr lang="en-US" sz="1400" dirty="0" err="1"/>
              <a:t>snelheid</a:t>
            </a:r>
            <a:endParaRPr lang="en-US" sz="1400" dirty="0"/>
          </a:p>
          <a:p>
            <a:r>
              <a:rPr lang="en-US" sz="1400" dirty="0"/>
              <a:t>[h is </a:t>
            </a:r>
            <a:r>
              <a:rPr lang="en-US" sz="1400" dirty="0" err="1"/>
              <a:t>constante</a:t>
            </a:r>
            <a:r>
              <a:rPr lang="en-US" sz="1400" dirty="0"/>
              <a:t> van Planck]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EE9D23CD-FEC6-41C3-8348-86BE16AB32B0}"/>
              </a:ext>
            </a:extLst>
          </p:cNvPr>
          <p:cNvSpPr txBox="1"/>
          <p:nvPr/>
        </p:nvSpPr>
        <p:spPr>
          <a:xfrm>
            <a:off x="179390" y="3913920"/>
            <a:ext cx="8353160" cy="523220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l-GR" sz="1400" dirty="0"/>
              <a:t>Δ</a:t>
            </a:r>
            <a:r>
              <a:rPr lang="en-US" sz="1400" dirty="0"/>
              <a:t>t </a:t>
            </a:r>
            <a:r>
              <a:rPr lang="el-GR" sz="1400" dirty="0"/>
              <a:t>Δ</a:t>
            </a:r>
            <a:r>
              <a:rPr lang="en-US" sz="1400" dirty="0"/>
              <a:t>E&gt; h/2, met </a:t>
            </a:r>
            <a:r>
              <a:rPr lang="el-GR" sz="1400" dirty="0"/>
              <a:t>Δ</a:t>
            </a:r>
            <a:r>
              <a:rPr lang="en-US" sz="1400" dirty="0"/>
              <a:t>t de </a:t>
            </a:r>
            <a:r>
              <a:rPr lang="en-US" sz="1400" dirty="0" err="1"/>
              <a:t>tijdduur</a:t>
            </a:r>
            <a:r>
              <a:rPr lang="en-US" sz="1400" dirty="0"/>
              <a:t> van </a:t>
            </a:r>
            <a:r>
              <a:rPr lang="en-US" sz="1400" dirty="0" err="1"/>
              <a:t>een</a:t>
            </a:r>
            <a:r>
              <a:rPr lang="en-US" sz="1400" dirty="0"/>
              <a:t> </a:t>
            </a:r>
            <a:r>
              <a:rPr lang="en-US" sz="1400" dirty="0" err="1"/>
              <a:t>gebeuren</a:t>
            </a:r>
            <a:r>
              <a:rPr lang="en-US" sz="1400" dirty="0"/>
              <a:t>, </a:t>
            </a:r>
            <a:r>
              <a:rPr lang="el-GR" sz="1400" dirty="0"/>
              <a:t>Δ</a:t>
            </a:r>
            <a:r>
              <a:rPr lang="en-US" sz="1400" dirty="0"/>
              <a:t>E </a:t>
            </a:r>
            <a:r>
              <a:rPr lang="en-US" sz="1400" dirty="0" err="1"/>
              <a:t>onzekerheid</a:t>
            </a:r>
            <a:r>
              <a:rPr lang="en-US" sz="1400" dirty="0"/>
              <a:t> in </a:t>
            </a:r>
            <a:r>
              <a:rPr lang="en-US" sz="1400" dirty="0" err="1"/>
              <a:t>energie</a:t>
            </a:r>
            <a:r>
              <a:rPr lang="en-US" sz="1400" dirty="0"/>
              <a:t> E</a:t>
            </a:r>
          </a:p>
          <a:p>
            <a:r>
              <a:rPr lang="en-US" sz="1400" dirty="0" err="1"/>
              <a:t>dus</a:t>
            </a:r>
            <a:r>
              <a:rPr lang="en-US" sz="1400" dirty="0"/>
              <a:t> heel even (</a:t>
            </a:r>
            <a:r>
              <a:rPr lang="el-GR" sz="1400" dirty="0"/>
              <a:t>Δ</a:t>
            </a:r>
            <a:r>
              <a:rPr lang="en-US" sz="1400" dirty="0"/>
              <a:t>t ) </a:t>
            </a:r>
            <a:r>
              <a:rPr lang="en-US" sz="1400" dirty="0" err="1"/>
              <a:t>kan</a:t>
            </a:r>
            <a:r>
              <a:rPr lang="en-US" sz="1400" dirty="0"/>
              <a:t> </a:t>
            </a:r>
            <a:r>
              <a:rPr lang="en-US" sz="1400" dirty="0" err="1"/>
              <a:t>iets</a:t>
            </a:r>
            <a:r>
              <a:rPr lang="en-US" sz="1400" dirty="0"/>
              <a:t> </a:t>
            </a:r>
            <a:r>
              <a:rPr lang="en-US" sz="1400" dirty="0" err="1"/>
              <a:t>energie</a:t>
            </a:r>
            <a:r>
              <a:rPr lang="el-GR" sz="1400" dirty="0"/>
              <a:t> Δ</a:t>
            </a:r>
            <a:r>
              <a:rPr lang="en-US" sz="1400" dirty="0"/>
              <a:t>E  </a:t>
            </a:r>
            <a:r>
              <a:rPr lang="en-US" sz="1400" dirty="0" err="1"/>
              <a:t>krijgen</a:t>
            </a:r>
            <a:r>
              <a:rPr lang="en-US" sz="1400" dirty="0"/>
              <a:t> die </a:t>
            </a:r>
            <a:r>
              <a:rPr lang="en-US" sz="1400" dirty="0" err="1"/>
              <a:t>er</a:t>
            </a:r>
            <a:r>
              <a:rPr lang="en-US" sz="1400" dirty="0"/>
              <a:t> </a:t>
            </a:r>
            <a:r>
              <a:rPr lang="en-US" sz="1400" dirty="0" err="1"/>
              <a:t>tevoren</a:t>
            </a:r>
            <a:r>
              <a:rPr lang="en-US" sz="1400" dirty="0"/>
              <a:t> </a:t>
            </a:r>
            <a:r>
              <a:rPr lang="en-US" sz="1400" dirty="0" err="1"/>
              <a:t>niet</a:t>
            </a:r>
            <a:r>
              <a:rPr lang="en-US" sz="1400" dirty="0"/>
              <a:t> was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06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6" grpId="0"/>
      <p:bldP spid="13" grpId="0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3C2C0EB5-E6BE-4C87-86EF-BC3C771B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jdelijke aanduiding voor voettekst 1">
            <a:extLst>
              <a:ext uri="{FF2B5EF4-FFF2-40B4-BE49-F238E27FC236}">
                <a16:creationId xmlns:a16="http://schemas.microsoft.com/office/drawing/2014/main" id="{716647E8-2840-4F3D-8724-D35F032300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nl-NL"/>
              <a:t>Sterrenwacht "Copernicus"  April 2006</a:t>
            </a:r>
          </a:p>
        </p:txBody>
      </p:sp>
      <p:sp>
        <p:nvSpPr>
          <p:cNvPr id="18" name="Tijdelijke aanduiding voor dianummer 2">
            <a:extLst>
              <a:ext uri="{FF2B5EF4-FFF2-40B4-BE49-F238E27FC236}">
                <a16:creationId xmlns:a16="http://schemas.microsoft.com/office/drawing/2014/main" id="{74EFC867-0919-4C47-A743-5B6D217A90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nl-NL"/>
              <a:t>Page </a:t>
            </a:r>
            <a:fld id="{BA39FAEC-C5E8-415A-85D0-AB4FC27789CF}" type="slidenum">
              <a:rPr lang="en-US" altLang="nl-NL"/>
              <a:pPr/>
              <a:t>33</a:t>
            </a:fld>
            <a:endParaRPr lang="en-US" altLang="nl-NL"/>
          </a:p>
        </p:txBody>
      </p:sp>
      <p:pic>
        <p:nvPicPr>
          <p:cNvPr id="256002" name="Picture 2">
            <a:extLst>
              <a:ext uri="{FF2B5EF4-FFF2-40B4-BE49-F238E27FC236}">
                <a16:creationId xmlns:a16="http://schemas.microsoft.com/office/drawing/2014/main" id="{EA3A530D-C258-42D4-9A03-3207F1C94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8824" r="3882" b="8824"/>
          <a:stretch>
            <a:fillRect/>
          </a:stretch>
        </p:blipFill>
        <p:spPr bwMode="auto">
          <a:xfrm>
            <a:off x="0" y="0"/>
            <a:ext cx="9144000" cy="680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03" name="Line 3">
            <a:extLst>
              <a:ext uri="{FF2B5EF4-FFF2-40B4-BE49-F238E27FC236}">
                <a16:creationId xmlns:a16="http://schemas.microsoft.com/office/drawing/2014/main" id="{1522CD0F-E9C3-4F6D-8F6E-7FA3514AAA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3810000"/>
            <a:ext cx="609600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6004" name="Text Box 4">
            <a:extLst>
              <a:ext uri="{FF2B5EF4-FFF2-40B4-BE49-F238E27FC236}">
                <a16:creationId xmlns:a16="http://schemas.microsoft.com/office/drawing/2014/main" id="{A08F6B06-4A29-47BC-AB27-6515BB38C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368675"/>
            <a:ext cx="20193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nl-NL" sz="2400">
                <a:solidFill>
                  <a:srgbClr val="00FF00"/>
                </a:solidFill>
                <a:latin typeface="Times New Roman" panose="02020603050405020304" pitchFamily="18" charset="0"/>
              </a:rPr>
              <a:t>verbreding van</a:t>
            </a:r>
          </a:p>
          <a:p>
            <a:pPr eaLnBrk="0" hangingPunct="0"/>
            <a:r>
              <a:rPr lang="en-US" altLang="nl-NL" sz="2400">
                <a:solidFill>
                  <a:srgbClr val="00FF00"/>
                </a:solidFill>
                <a:latin typeface="Times New Roman" panose="02020603050405020304" pitchFamily="18" charset="0"/>
              </a:rPr>
              <a:t>de toon</a:t>
            </a:r>
          </a:p>
          <a:p>
            <a:pPr eaLnBrk="0" hangingPunct="0"/>
            <a:r>
              <a:rPr lang="en-US" altLang="nl-NL" sz="2400">
                <a:solidFill>
                  <a:srgbClr val="00FF00"/>
                </a:solidFill>
                <a:latin typeface="Times New Roman" panose="02020603050405020304" pitchFamily="18" charset="0"/>
              </a:rPr>
              <a:t>~200 Hz </a:t>
            </a:r>
          </a:p>
        </p:txBody>
      </p:sp>
      <p:sp>
        <p:nvSpPr>
          <p:cNvPr id="256005" name="Line 5">
            <a:extLst>
              <a:ext uri="{FF2B5EF4-FFF2-40B4-BE49-F238E27FC236}">
                <a16:creationId xmlns:a16="http://schemas.microsoft.com/office/drawing/2014/main" id="{22D18263-5F7B-4E69-BE84-B6070E87D2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2743200"/>
            <a:ext cx="609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6006" name="Text Box 6">
            <a:extLst>
              <a:ext uri="{FF2B5EF4-FFF2-40B4-BE49-F238E27FC236}">
                <a16:creationId xmlns:a16="http://schemas.microsoft.com/office/drawing/2014/main" id="{968CC036-45A6-4B48-804C-AA1107C0A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286000"/>
            <a:ext cx="19177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nl-NL" sz="2400">
                <a:solidFill>
                  <a:schemeClr val="bg1"/>
                </a:solidFill>
                <a:latin typeface="Times New Roman" panose="02020603050405020304" pitchFamily="18" charset="0"/>
              </a:rPr>
              <a:t>zuivere toon</a:t>
            </a:r>
          </a:p>
          <a:p>
            <a:pPr eaLnBrk="0" hangingPunct="0"/>
            <a:r>
              <a:rPr lang="en-US" altLang="nl-NL" sz="2400">
                <a:solidFill>
                  <a:schemeClr val="bg1"/>
                </a:solidFill>
                <a:latin typeface="Times New Roman" panose="02020603050405020304" pitchFamily="18" charset="0"/>
              </a:rPr>
              <a:t>(1 frekwentie)</a:t>
            </a:r>
          </a:p>
        </p:txBody>
      </p:sp>
      <p:sp>
        <p:nvSpPr>
          <p:cNvPr id="256007" name="Text Box 7">
            <a:extLst>
              <a:ext uri="{FF2B5EF4-FFF2-40B4-BE49-F238E27FC236}">
                <a16:creationId xmlns:a16="http://schemas.microsoft.com/office/drawing/2014/main" id="{F04BA51D-7485-42DB-AD99-30B9D0A2B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713" y="1050925"/>
            <a:ext cx="64940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nl-NL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Een</a:t>
            </a:r>
            <a:r>
              <a:rPr lang="en-US" altLang="nl-NL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“brede” (</a:t>
            </a:r>
            <a:r>
              <a:rPr lang="en-US" altLang="nl-NL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onzuivere</a:t>
            </a:r>
            <a:r>
              <a:rPr lang="en-US" altLang="nl-NL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) toon </a:t>
            </a:r>
            <a:r>
              <a:rPr lang="en-US" altLang="nl-NL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klinkt</a:t>
            </a:r>
            <a:r>
              <a:rPr lang="en-US" altLang="nl-NL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nl-NL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anders</a:t>
            </a:r>
            <a:r>
              <a:rPr lang="en-US" altLang="nl-NL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dan </a:t>
            </a:r>
            <a:r>
              <a:rPr lang="en-US" altLang="nl-NL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een</a:t>
            </a:r>
            <a:r>
              <a:rPr lang="en-US" altLang="nl-NL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pure toon</a:t>
            </a:r>
          </a:p>
        </p:txBody>
      </p:sp>
      <p:pic>
        <p:nvPicPr>
          <p:cNvPr id="256008" name="Picture 8">
            <a:hlinkClick r:id="" action="ppaction://media"/>
            <a:extLst>
              <a:ext uri="{FF2B5EF4-FFF2-40B4-BE49-F238E27FC236}">
                <a16:creationId xmlns:a16="http://schemas.microsoft.com/office/drawing/2014/main" id="{EADD951B-6457-448C-A345-8C88F6170BA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9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09" name="Picture 9">
            <a:hlinkClick r:id="" action="ppaction://media"/>
            <a:extLst>
              <a:ext uri="{FF2B5EF4-FFF2-40B4-BE49-F238E27FC236}">
                <a16:creationId xmlns:a16="http://schemas.microsoft.com/office/drawing/2014/main" id="{F6B0F8ED-675B-4A8C-B0A5-F2E9F52DD8D3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57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10" name="Picture 10">
            <a:hlinkClick r:id="" action="ppaction://media"/>
            <a:extLst>
              <a:ext uri="{FF2B5EF4-FFF2-40B4-BE49-F238E27FC236}">
                <a16:creationId xmlns:a16="http://schemas.microsoft.com/office/drawing/2014/main" id="{CABFF371-A800-4A81-965D-70FA1A043BD4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9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11" name="Picture 11">
            <a:hlinkClick r:id="" action="ppaction://media"/>
            <a:extLst>
              <a:ext uri="{FF2B5EF4-FFF2-40B4-BE49-F238E27FC236}">
                <a16:creationId xmlns:a16="http://schemas.microsoft.com/office/drawing/2014/main" id="{11C107B3-02B8-4E46-A9A6-B0C2F16BD2BC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12" name="Picture 12">
            <a:hlinkClick r:id="" action="ppaction://media"/>
            <a:extLst>
              <a:ext uri="{FF2B5EF4-FFF2-40B4-BE49-F238E27FC236}">
                <a16:creationId xmlns:a16="http://schemas.microsoft.com/office/drawing/2014/main" id="{4890DE3F-8712-4421-8788-5568EECC3709}"/>
              </a:ext>
            </a:extLst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9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13" name="Picture 13">
            <a:hlinkClick r:id="" action="ppaction://media"/>
            <a:extLst>
              <a:ext uri="{FF2B5EF4-FFF2-40B4-BE49-F238E27FC236}">
                <a16:creationId xmlns:a16="http://schemas.microsoft.com/office/drawing/2014/main" id="{BF42D152-A0DF-4F07-A446-5EB921AF3958}"/>
              </a:ext>
            </a:extLst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57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14" name="Text Box 14">
            <a:extLst>
              <a:ext uri="{FF2B5EF4-FFF2-40B4-BE49-F238E27FC236}">
                <a16:creationId xmlns:a16="http://schemas.microsoft.com/office/drawing/2014/main" id="{37F36480-B740-41CA-856C-702F8AD95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8686799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nl-NL" altLang="nl-NL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             </a:t>
            </a:r>
          </a:p>
        </p:txBody>
      </p:sp>
      <p:sp>
        <p:nvSpPr>
          <p:cNvPr id="256015" name="Text Box 15">
            <a:extLst>
              <a:ext uri="{FF2B5EF4-FFF2-40B4-BE49-F238E27FC236}">
                <a16:creationId xmlns:a16="http://schemas.microsoft.com/office/drawing/2014/main" id="{44299BD1-BF74-4E37-9A46-3430EFB80D5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496219" y="3082132"/>
            <a:ext cx="4016375" cy="5191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nl-NL" altLang="nl-NL" sz="2800">
                <a:solidFill>
                  <a:srgbClr val="FFFF00"/>
                </a:solidFill>
                <a:latin typeface="Arial" panose="020B0604020202020204" pitchFamily="34" charset="0"/>
              </a:rPr>
              <a:t>     Geluidsterkte   </a:t>
            </a:r>
            <a:r>
              <a:rPr lang="nl-NL" altLang="nl-NL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nl-NL" altLang="nl-NL" sz="2800">
                <a:solidFill>
                  <a:srgbClr val="FFFF00"/>
                </a:solidFill>
                <a:latin typeface="Arial" panose="020B0604020202020204" pitchFamily="34" charset="0"/>
              </a:rPr>
              <a:t>      </a:t>
            </a:r>
          </a:p>
        </p:txBody>
      </p:sp>
      <p:sp>
        <p:nvSpPr>
          <p:cNvPr id="256016" name="Text Box 16">
            <a:extLst>
              <a:ext uri="{FF2B5EF4-FFF2-40B4-BE49-F238E27FC236}">
                <a16:creationId xmlns:a16="http://schemas.microsoft.com/office/drawing/2014/main" id="{69CB4DA3-5715-4E1F-9CCD-4847CAEBF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00" y="6237390"/>
            <a:ext cx="6558270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nl-NL" altLang="nl-NL" sz="1800" dirty="0" err="1">
                <a:solidFill>
                  <a:srgbClr val="FFFF00"/>
                </a:solidFill>
                <a:latin typeface="Arial" panose="020B0604020202020204" pitchFamily="34" charset="0"/>
              </a:rPr>
              <a:t>Toonhogte</a:t>
            </a:r>
            <a:r>
              <a:rPr lang="nl-NL" altLang="nl-NL" sz="1800" dirty="0">
                <a:solidFill>
                  <a:srgbClr val="FFFF00"/>
                </a:solidFill>
                <a:latin typeface="Arial" panose="020B0604020202020204" pitchFamily="34" charset="0"/>
              </a:rPr>
              <a:t>=energie= </a:t>
            </a:r>
            <a:r>
              <a:rPr lang="nl-NL" altLang="nl-NL" sz="2800" dirty="0" err="1">
                <a:solidFill>
                  <a:srgbClr val="FFFF00"/>
                </a:solidFill>
                <a:latin typeface="Arial" panose="020B0604020202020204" pitchFamily="34" charset="0"/>
              </a:rPr>
              <a:t>frekwentie</a:t>
            </a:r>
            <a:r>
              <a:rPr lang="nl-NL" altLang="nl-NL" sz="28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nl-NL" altLang="nl-N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  </a:t>
            </a:r>
            <a:r>
              <a:rPr lang="nl-NL" altLang="nl-NL" sz="2800" dirty="0">
                <a:solidFill>
                  <a:srgbClr val="FFFF00"/>
                </a:solidFill>
                <a:latin typeface="Arial" panose="020B0604020202020204" pitchFamily="34" charset="0"/>
              </a:rPr>
              <a:t> (Hz)</a:t>
            </a:r>
            <a:r>
              <a:rPr lang="nl-NL" altLang="nl-NL" sz="1800" dirty="0">
                <a:latin typeface="Arial" panose="020B0604020202020204" pitchFamily="34" charset="0"/>
              </a:rPr>
              <a:t>              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706836A1-9BC8-4F71-BBE9-29339F1E2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856" y="1720849"/>
            <a:ext cx="3342582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nl-NL" altLang="nl-NL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       </a:t>
            </a:r>
            <a:r>
              <a:rPr lang="nl-NL" altLang="nl-NL" sz="2000" b="1" dirty="0">
                <a:solidFill>
                  <a:srgbClr val="FFFF00"/>
                </a:solidFill>
                <a:latin typeface="Arial" panose="020B0604020202020204" pitchFamily="34" charset="0"/>
              </a:rPr>
              <a:t>geluidspectra</a:t>
            </a:r>
            <a:r>
              <a:rPr lang="nl-NL" altLang="nl-NL" sz="2800" b="1" dirty="0">
                <a:solidFill>
                  <a:srgbClr val="FFFF00"/>
                </a:solidFill>
                <a:latin typeface="Arial" panose="020B0604020202020204" pitchFamily="34" charset="0"/>
              </a:rPr>
              <a:t>       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7334038E-72B2-4C3E-970A-4AB0D2D5101F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1"/>
            <a:ext cx="9143999" cy="90953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GB" altLang="en-US" sz="2400" b="1" kern="0" dirty="0" err="1">
                <a:solidFill>
                  <a:srgbClr val="FFFF00"/>
                </a:solidFill>
              </a:rPr>
              <a:t>Precies</a:t>
            </a:r>
            <a:r>
              <a:rPr lang="en-GB" altLang="en-US" sz="2400" b="1" kern="0" dirty="0">
                <a:solidFill>
                  <a:srgbClr val="FFFF00"/>
                </a:solidFill>
              </a:rPr>
              <a:t> </a:t>
            </a:r>
            <a:r>
              <a:rPr lang="en-GB" altLang="en-US" sz="2400" b="1" kern="0" dirty="0" err="1">
                <a:solidFill>
                  <a:srgbClr val="FFFF00"/>
                </a:solidFill>
              </a:rPr>
              <a:t>bepaalde</a:t>
            </a:r>
            <a:r>
              <a:rPr lang="en-GB" altLang="en-US" sz="2400" b="1" kern="0" dirty="0">
                <a:solidFill>
                  <a:srgbClr val="FFFF00"/>
                </a:solidFill>
              </a:rPr>
              <a:t> </a:t>
            </a:r>
            <a:r>
              <a:rPr lang="en-GB" altLang="en-US" sz="2400" b="1" kern="0" dirty="0" err="1">
                <a:solidFill>
                  <a:srgbClr val="FFFF00"/>
                </a:solidFill>
              </a:rPr>
              <a:t>energie</a:t>
            </a:r>
            <a:r>
              <a:rPr lang="en-GB" altLang="en-US" sz="2400" b="1" kern="0" dirty="0">
                <a:solidFill>
                  <a:srgbClr val="FFFF00"/>
                </a:solidFill>
              </a:rPr>
              <a:t>-versus minder </a:t>
            </a:r>
            <a:r>
              <a:rPr lang="en-GB" altLang="en-US" sz="2400" b="1" kern="0" dirty="0" err="1">
                <a:solidFill>
                  <a:srgbClr val="FFFF00"/>
                </a:solidFill>
              </a:rPr>
              <a:t>scherp</a:t>
            </a:r>
            <a:r>
              <a:rPr lang="en-GB" altLang="en-US" sz="2400" b="1" kern="0" dirty="0">
                <a:solidFill>
                  <a:srgbClr val="FFFF00"/>
                </a:solidFill>
              </a:rPr>
              <a:t> </a:t>
            </a:r>
            <a:r>
              <a:rPr lang="en-GB" altLang="en-US" sz="2400" b="1" kern="0" dirty="0" err="1">
                <a:solidFill>
                  <a:srgbClr val="FFFF00"/>
                </a:solidFill>
              </a:rPr>
              <a:t>bepaald</a:t>
            </a:r>
            <a:endParaRPr lang="en-GB" altLang="en-US" sz="1800" b="1" kern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560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0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0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0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0" fill="hold"/>
                                        <p:tgtEl>
                                          <p:spTgt spid="2560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0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0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60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00" fill="hold"/>
                                        <p:tgtEl>
                                          <p:spTgt spid="2560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60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00" fill="hold"/>
                                        <p:tgtEl>
                                          <p:spTgt spid="2560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1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6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00" fill="hold"/>
                                        <p:tgtEl>
                                          <p:spTgt spid="256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12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6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00" fill="hold"/>
                                        <p:tgtEl>
                                          <p:spTgt spid="2560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13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580FBA8E-D417-4A62-BD7B-9EC93785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" y="1"/>
            <a:ext cx="9143999" cy="692619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400" b="1" dirty="0" err="1"/>
              <a:t>Precies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bepaalde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energie</a:t>
            </a:r>
            <a:r>
              <a:rPr lang="en-GB" altLang="en-US" sz="2400" b="1" dirty="0"/>
              <a:t>-versus minder </a:t>
            </a:r>
            <a:r>
              <a:rPr lang="en-GB" altLang="en-US" sz="2400" b="1" dirty="0" err="1"/>
              <a:t>scherp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bepaald</a:t>
            </a:r>
            <a:endParaRPr lang="en-GB" altLang="en-US" sz="1800" b="1" dirty="0"/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1699980" y="2573260"/>
            <a:ext cx="27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3870" y="1676630"/>
            <a:ext cx="8964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mengen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twee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tonen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geeft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“beat” (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zweving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verschilfrequentie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2F4D227-D3F8-4A77-81AF-B830F8B68E97}"/>
              </a:ext>
            </a:extLst>
          </p:cNvPr>
          <p:cNvSpPr txBox="1"/>
          <p:nvPr/>
        </p:nvSpPr>
        <p:spPr>
          <a:xfrm>
            <a:off x="251400" y="836640"/>
            <a:ext cx="8206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bekend bij musici (energie=frequentie trilling snaar=toonhoogte snaar):</a:t>
            </a:r>
          </a:p>
          <a:p>
            <a:r>
              <a:rPr lang="nl-NL" sz="2000" dirty="0"/>
              <a:t>snaar heel kort aangetikt dan toon onzuiver (onbepaalde toonhoogte)</a:t>
            </a:r>
          </a:p>
        </p:txBody>
      </p:sp>
      <p:pic>
        <p:nvPicPr>
          <p:cNvPr id="2" name="Beats_How to Tune Pianos. Podcast #7. What are Beats. Tuning a Piano Unison.mp4-">
            <a:hlinkClick r:id="" action="ppaction://media"/>
            <a:extLst>
              <a:ext uri="{FF2B5EF4-FFF2-40B4-BE49-F238E27FC236}">
                <a16:creationId xmlns:a16="http://schemas.microsoft.com/office/drawing/2014/main" id="{4B55D8EA-2F74-4293-84A6-0AA009DFB5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55968" y="2164050"/>
            <a:ext cx="3088050" cy="173702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D20C020-3979-4F8B-84B4-D30A11709E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09" y="2269288"/>
            <a:ext cx="3604502" cy="4069000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A55B0D0B-A8EA-44E6-BA3A-C09E7C2BA101}"/>
              </a:ext>
            </a:extLst>
          </p:cNvPr>
          <p:cNvSpPr/>
          <p:nvPr/>
        </p:nvSpPr>
        <p:spPr>
          <a:xfrm>
            <a:off x="4280974" y="3911866"/>
            <a:ext cx="4122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 het effect van het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tijdsinterval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E143D4B0-1DB9-48BD-830F-CB8014087C97}"/>
              </a:ext>
            </a:extLst>
          </p:cNvPr>
          <p:cNvGrpSpPr/>
          <p:nvPr/>
        </p:nvGrpSpPr>
        <p:grpSpPr>
          <a:xfrm>
            <a:off x="4355968" y="4326236"/>
            <a:ext cx="4664208" cy="609600"/>
            <a:chOff x="4355968" y="4326236"/>
            <a:chExt cx="4664208" cy="609600"/>
          </a:xfrm>
        </p:grpSpPr>
        <p:pic>
          <p:nvPicPr>
            <p:cNvPr id="11" name="beat400+403-5s">
              <a:hlinkClick r:id="" action="ppaction://media"/>
              <a:extLst>
                <a:ext uri="{FF2B5EF4-FFF2-40B4-BE49-F238E27FC236}">
                  <a16:creationId xmlns:a16="http://schemas.microsoft.com/office/drawing/2014/main" id="{BA116A5E-4E43-4742-A01C-461AD054397E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>
              <a:off x="4355968" y="4326236"/>
              <a:ext cx="609600" cy="609600"/>
            </a:xfrm>
            <a:prstGeom prst="rect">
              <a:avLst/>
            </a:prstGeom>
          </p:spPr>
        </p:pic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id="{1F63EEFE-3BCA-49A8-A660-C69424BFABEE}"/>
                </a:ext>
              </a:extLst>
            </p:cNvPr>
            <p:cNvSpPr/>
            <p:nvPr/>
          </p:nvSpPr>
          <p:spPr>
            <a:xfrm>
              <a:off x="4897921" y="4427292"/>
              <a:ext cx="41222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400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403 Hz,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gedurende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5 sec</a:t>
              </a: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820E7A44-1E5D-4958-810C-F8AFA6EDC194}"/>
              </a:ext>
            </a:extLst>
          </p:cNvPr>
          <p:cNvGrpSpPr/>
          <p:nvPr/>
        </p:nvGrpSpPr>
        <p:grpSpPr>
          <a:xfrm>
            <a:off x="4343628" y="4924719"/>
            <a:ext cx="4738359" cy="609600"/>
            <a:chOff x="4343628" y="4924719"/>
            <a:chExt cx="4738359" cy="609600"/>
          </a:xfrm>
        </p:grpSpPr>
        <p:pic>
          <p:nvPicPr>
            <p:cNvPr id="12" name="beat400+403-1s">
              <a:hlinkClick r:id="" action="ppaction://media"/>
              <a:extLst>
                <a:ext uri="{FF2B5EF4-FFF2-40B4-BE49-F238E27FC236}">
                  <a16:creationId xmlns:a16="http://schemas.microsoft.com/office/drawing/2014/main" id="{22F24B63-BA9A-43DB-89F4-F37336C95F79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>
              <a:off x="4343628" y="4924719"/>
              <a:ext cx="609600" cy="609600"/>
            </a:xfrm>
            <a:prstGeom prst="rect">
              <a:avLst/>
            </a:prstGeom>
          </p:spPr>
        </p:pic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18959DCC-B799-436A-8365-3C84DB6BB3ED}"/>
                </a:ext>
              </a:extLst>
            </p:cNvPr>
            <p:cNvSpPr/>
            <p:nvPr/>
          </p:nvSpPr>
          <p:spPr>
            <a:xfrm>
              <a:off x="4959732" y="5070522"/>
              <a:ext cx="41222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400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403 Hz,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gedurende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 sec</a:t>
              </a: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7CED59B7-DFDE-4299-AA49-B02A486B203B}"/>
              </a:ext>
            </a:extLst>
          </p:cNvPr>
          <p:cNvGrpSpPr/>
          <p:nvPr/>
        </p:nvGrpSpPr>
        <p:grpSpPr>
          <a:xfrm>
            <a:off x="4343628" y="5537462"/>
            <a:ext cx="4744864" cy="609600"/>
            <a:chOff x="4343628" y="5537462"/>
            <a:chExt cx="4744864" cy="609600"/>
          </a:xfrm>
        </p:grpSpPr>
        <p:pic>
          <p:nvPicPr>
            <p:cNvPr id="18" name="beat400+403-80ms">
              <a:hlinkClick r:id="" action="ppaction://media"/>
              <a:extLst>
                <a:ext uri="{FF2B5EF4-FFF2-40B4-BE49-F238E27FC236}">
                  <a16:creationId xmlns:a16="http://schemas.microsoft.com/office/drawing/2014/main" id="{21EFB10F-885F-4D7C-B482-F48D7F9114E0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>
              <a:off x="4343628" y="5537462"/>
              <a:ext cx="609600" cy="609600"/>
            </a:xfrm>
            <a:prstGeom prst="rect">
              <a:avLst/>
            </a:prstGeom>
          </p:spPr>
        </p:pic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D7955B0C-57C0-4943-BC5F-6B158A43FEF7}"/>
                </a:ext>
              </a:extLst>
            </p:cNvPr>
            <p:cNvSpPr/>
            <p:nvPr/>
          </p:nvSpPr>
          <p:spPr>
            <a:xfrm>
              <a:off x="4966237" y="5586371"/>
              <a:ext cx="41222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400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403 Hz,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gedurende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80 msec</a:t>
              </a:r>
            </a:p>
          </p:txBody>
        </p:sp>
      </p:grpSp>
      <p:sp>
        <p:nvSpPr>
          <p:cNvPr id="24" name="Rectangle 4">
            <a:extLst>
              <a:ext uri="{FF2B5EF4-FFF2-40B4-BE49-F238E27FC236}">
                <a16:creationId xmlns:a16="http://schemas.microsoft.com/office/drawing/2014/main" id="{73629A0B-43DF-4F51-9E4A-227591741B8D}"/>
              </a:ext>
            </a:extLst>
          </p:cNvPr>
          <p:cNvSpPr/>
          <p:nvPr/>
        </p:nvSpPr>
        <p:spPr>
          <a:xfrm>
            <a:off x="3838865" y="6075102"/>
            <a:ext cx="5053735" cy="707886"/>
          </a:xfrm>
          <a:prstGeom prst="rect">
            <a:avLst/>
          </a:prstGeom>
          <a:solidFill>
            <a:srgbClr val="FFFF00"/>
          </a:soli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kleiner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het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tijdsinterval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groter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de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onbepaaldheid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energie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04FA7B93-45A0-4684-BFA6-B18044C23161}"/>
              </a:ext>
            </a:extLst>
          </p:cNvPr>
          <p:cNvSpPr txBox="1"/>
          <p:nvPr/>
        </p:nvSpPr>
        <p:spPr>
          <a:xfrm>
            <a:off x="1699980" y="2942592"/>
            <a:ext cx="2198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verschil in toon</a:t>
            </a:r>
          </a:p>
          <a:p>
            <a:r>
              <a:rPr lang="nl-NL" dirty="0"/>
              <a:t>te zien/horen</a:t>
            </a:r>
          </a:p>
          <a:p>
            <a:r>
              <a:rPr lang="nl-NL" dirty="0"/>
              <a:t>als “beat” (zweving)</a:t>
            </a:r>
          </a:p>
        </p:txBody>
      </p:sp>
    </p:spTree>
    <p:extLst>
      <p:ext uri="{BB962C8B-B14F-4D97-AF65-F5344CB8AC3E}">
        <p14:creationId xmlns:p14="http://schemas.microsoft.com/office/powerpoint/2010/main" val="9039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24" grpId="0" animBg="1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580FBA8E-D417-4A62-BD7B-9EC93785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809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370535"/>
            <a:ext cx="9144000" cy="115299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400" b="1" dirty="0"/>
              <a:t>1930, </a:t>
            </a:r>
            <a:r>
              <a:rPr lang="en-GB" altLang="en-US" sz="2400" b="1" dirty="0" err="1"/>
              <a:t>Kwantum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Veldentheorie</a:t>
            </a:r>
            <a:r>
              <a:rPr lang="en-GB" altLang="en-US" sz="2400" b="1" dirty="0"/>
              <a:t> QFT</a:t>
            </a:r>
            <a:br>
              <a:rPr lang="en-GB" altLang="en-US" sz="2400" b="1" dirty="0"/>
            </a:br>
            <a:r>
              <a:rPr lang="en-GB" altLang="en-US" sz="1600" b="1" dirty="0" err="1"/>
              <a:t>uitbreiding</a:t>
            </a:r>
            <a:r>
              <a:rPr lang="en-GB" altLang="en-US" sz="1600" b="1" dirty="0"/>
              <a:t> van </a:t>
            </a:r>
            <a:r>
              <a:rPr lang="en-GB" altLang="en-US" sz="1600" b="1" dirty="0" err="1"/>
              <a:t>kwantummechanica</a:t>
            </a:r>
            <a:r>
              <a:rPr lang="en-GB" altLang="en-US" sz="1600" b="1" dirty="0"/>
              <a:t> in </a:t>
            </a:r>
            <a:r>
              <a:rPr lang="en-GB" altLang="en-US" sz="1600" b="1" dirty="0" err="1"/>
              <a:t>overeenstemming</a:t>
            </a:r>
            <a:r>
              <a:rPr lang="en-GB" altLang="en-US" sz="1600" b="1" dirty="0"/>
              <a:t> met </a:t>
            </a:r>
            <a:r>
              <a:rPr lang="en-GB" altLang="en-US" sz="1600" b="1" dirty="0" err="1"/>
              <a:t>speciale</a:t>
            </a:r>
            <a:r>
              <a:rPr lang="en-GB" altLang="en-US" sz="1600" b="1" dirty="0"/>
              <a:t> </a:t>
            </a:r>
            <a:r>
              <a:rPr lang="en-GB" altLang="en-US" sz="1600" b="1" dirty="0" err="1"/>
              <a:t>relativiteitstheorie</a:t>
            </a:r>
            <a:endParaRPr lang="en-GB" altLang="en-US" sz="1800" b="1" dirty="0"/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  <p:sp>
        <p:nvSpPr>
          <p:cNvPr id="7" name="TextBox 6"/>
          <p:cNvSpPr txBox="1"/>
          <p:nvPr/>
        </p:nvSpPr>
        <p:spPr>
          <a:xfrm>
            <a:off x="1699980" y="2573260"/>
            <a:ext cx="27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9390" y="1603764"/>
            <a:ext cx="8964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  de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ruimte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gevuld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natuurkundige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velden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(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vergelijk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elektrisch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veld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magnetisch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veld)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fluctueert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voordurend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07FA9DEA-E801-4E43-85C7-89749749C311}"/>
              </a:ext>
            </a:extLst>
          </p:cNvPr>
          <p:cNvSpPr txBox="1"/>
          <p:nvPr/>
        </p:nvSpPr>
        <p:spPr>
          <a:xfrm>
            <a:off x="539440" y="4004422"/>
            <a:ext cx="5314275" cy="923330"/>
          </a:xfrm>
          <a:prstGeom prst="rect">
            <a:avLst/>
          </a:prstGeom>
          <a:solidFill>
            <a:srgbClr val="FFFF00"/>
          </a:solidFill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Vacuum in de </a:t>
            </a:r>
            <a:r>
              <a:rPr lang="en-US" dirty="0" err="1"/>
              <a:t>kwantum-veldentheorie</a:t>
            </a:r>
            <a:endParaRPr lang="en-US" dirty="0"/>
          </a:p>
          <a:p>
            <a:r>
              <a:rPr lang="en-US" dirty="0"/>
              <a:t>is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leeg</a:t>
            </a:r>
            <a:r>
              <a:rPr lang="en-US" dirty="0"/>
              <a:t> (want </a:t>
            </a:r>
            <a:r>
              <a:rPr lang="en-US" dirty="0" err="1"/>
              <a:t>altijd</a:t>
            </a:r>
            <a:r>
              <a:rPr lang="en-US" dirty="0"/>
              <a:t> </a:t>
            </a:r>
            <a:r>
              <a:rPr lang="en-US" dirty="0" err="1"/>
              <a:t>gevuld</a:t>
            </a:r>
            <a:r>
              <a:rPr lang="en-US" dirty="0"/>
              <a:t> met </a:t>
            </a:r>
            <a:r>
              <a:rPr lang="en-US" dirty="0" err="1"/>
              <a:t>velden</a:t>
            </a:r>
            <a:r>
              <a:rPr lang="en-US" dirty="0"/>
              <a:t>) </a:t>
            </a:r>
          </a:p>
          <a:p>
            <a:r>
              <a:rPr lang="en-US" dirty="0"/>
              <a:t>maar </a:t>
            </a:r>
            <a:r>
              <a:rPr lang="en-US" dirty="0" err="1"/>
              <a:t>gedefinieerd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</a:t>
            </a:r>
            <a:r>
              <a:rPr lang="en-US" dirty="0" err="1"/>
              <a:t>laagste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toestand</a:t>
            </a:r>
            <a:endParaRPr lang="en-US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A4CE456-3794-40A3-B976-22385A8CD008}"/>
              </a:ext>
            </a:extLst>
          </p:cNvPr>
          <p:cNvSpPr/>
          <p:nvPr/>
        </p:nvSpPr>
        <p:spPr>
          <a:xfrm>
            <a:off x="179390" y="2804093"/>
            <a:ext cx="8964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velden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zijn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nooit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blijvend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dan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immers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bepaald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579D72D-C2D2-4258-9613-1ACD5C0965CF}"/>
              </a:ext>
            </a:extLst>
          </p:cNvPr>
          <p:cNvSpPr/>
          <p:nvPr/>
        </p:nvSpPr>
        <p:spPr>
          <a:xfrm>
            <a:off x="165083" y="3330633"/>
            <a:ext cx="8964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fluctuaties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noemen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virtuele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deeltjes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441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6701" y="-27480"/>
            <a:ext cx="8769919" cy="64809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 err="1"/>
              <a:t>Geen</a:t>
            </a:r>
            <a:r>
              <a:rPr lang="en-GB" altLang="en-US" sz="2800" b="1" dirty="0"/>
              <a:t> </a:t>
            </a:r>
            <a:r>
              <a:rPr lang="en-GB" altLang="en-US" sz="2800" b="1" dirty="0" err="1"/>
              <a:t>behoud</a:t>
            </a:r>
            <a:r>
              <a:rPr lang="en-GB" altLang="en-US" sz="2800" b="1" dirty="0"/>
              <a:t> van </a:t>
            </a:r>
            <a:r>
              <a:rPr lang="en-GB" altLang="en-US" sz="2800" b="1" dirty="0" err="1"/>
              <a:t>deeltjes</a:t>
            </a:r>
            <a:r>
              <a:rPr lang="en-GB" altLang="en-US" sz="2800" b="1" dirty="0"/>
              <a:t> in </a:t>
            </a:r>
            <a:r>
              <a:rPr lang="en-GB" altLang="en-US" sz="2800" b="1" dirty="0" err="1"/>
              <a:t>Kwantummechanica</a:t>
            </a:r>
            <a:endParaRPr lang="en-GB" altLang="en-US" sz="1800" b="1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/>
          </a:p>
        </p:txBody>
      </p: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1788920" y="213282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60" y="4299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23360" y="1327250"/>
            <a:ext cx="72747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● </a:t>
            </a:r>
            <a:r>
              <a:rPr lang="en-US" dirty="0" err="1"/>
              <a:t>knip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lamp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miljarden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b="1" dirty="0" err="1"/>
              <a:t>gecreëerd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niets</a:t>
            </a:r>
            <a:endParaRPr lang="en-US" dirty="0"/>
          </a:p>
          <a:p>
            <a:r>
              <a:rPr lang="en-US" sz="2000" i="1" dirty="0">
                <a:solidFill>
                  <a:srgbClr val="FF0000"/>
                </a:solidFill>
              </a:rPr>
              <a:t>  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uitgezonden</a:t>
            </a:r>
            <a:endParaRPr lang="en-US" sz="2000" dirty="0"/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A342272B-0978-435E-BAB5-A07B89A485F0}"/>
              </a:ext>
            </a:extLst>
          </p:cNvPr>
          <p:cNvSpPr txBox="1"/>
          <p:nvPr/>
        </p:nvSpPr>
        <p:spPr>
          <a:xfrm>
            <a:off x="423360" y="2051528"/>
            <a:ext cx="569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●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afkomstig</a:t>
            </a:r>
            <a:r>
              <a:rPr lang="en-US" dirty="0"/>
              <a:t> van </a:t>
            </a:r>
            <a:r>
              <a:rPr lang="en-US" dirty="0" err="1"/>
              <a:t>elektrische</a:t>
            </a:r>
            <a:r>
              <a:rPr lang="en-US" dirty="0"/>
              <a:t> </a:t>
            </a:r>
            <a:r>
              <a:rPr lang="en-US" dirty="0" err="1"/>
              <a:t>velden</a:t>
            </a:r>
            <a:endParaRPr lang="en-US" dirty="0"/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729A73B3-51BA-4CC0-AA81-71487FE08FF9}"/>
              </a:ext>
            </a:extLst>
          </p:cNvPr>
          <p:cNvSpPr txBox="1"/>
          <p:nvPr/>
        </p:nvSpPr>
        <p:spPr>
          <a:xfrm>
            <a:off x="428795" y="2483588"/>
            <a:ext cx="846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●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vallen</a:t>
            </a:r>
            <a:r>
              <a:rPr lang="en-US" dirty="0"/>
              <a:t> op je </a:t>
            </a:r>
            <a:r>
              <a:rPr lang="en-US" dirty="0" err="1"/>
              <a:t>netvlies</a:t>
            </a:r>
            <a:r>
              <a:rPr lang="en-US" dirty="0"/>
              <a:t> of </a:t>
            </a:r>
            <a:r>
              <a:rPr lang="en-US" dirty="0" err="1"/>
              <a:t>worden</a:t>
            </a:r>
            <a:r>
              <a:rPr lang="en-US" dirty="0"/>
              <a:t> elders </a:t>
            </a:r>
            <a:r>
              <a:rPr lang="en-US" dirty="0" err="1"/>
              <a:t>geabsorbeerd</a:t>
            </a:r>
            <a:r>
              <a:rPr lang="en-US" dirty="0"/>
              <a:t>: </a:t>
            </a:r>
            <a:r>
              <a:rPr lang="en-US" b="1" dirty="0" err="1"/>
              <a:t>annihilatie</a:t>
            </a:r>
            <a:r>
              <a:rPr lang="en-US" dirty="0"/>
              <a:t> van </a:t>
            </a:r>
            <a:r>
              <a:rPr lang="en-US" dirty="0" err="1"/>
              <a:t>fotonen</a:t>
            </a:r>
            <a:endParaRPr lang="en-US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68F5B5C-5093-4738-BBE9-A94246E3B732}"/>
              </a:ext>
            </a:extLst>
          </p:cNvPr>
          <p:cNvSpPr txBox="1"/>
          <p:nvPr/>
        </p:nvSpPr>
        <p:spPr>
          <a:xfrm>
            <a:off x="413582" y="838408"/>
            <a:ext cx="842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Creatie en annihilatie van deeltjes</a:t>
            </a:r>
            <a:r>
              <a:rPr lang="nl-NL" dirty="0"/>
              <a:t>, gewoonste zaak van de wereld</a:t>
            </a:r>
          </a:p>
        </p:txBody>
      </p:sp>
      <p:pic>
        <p:nvPicPr>
          <p:cNvPr id="2" name="The Heisenberg Uncertainty Principle-1_WMV V9">
            <a:hlinkClick r:id="" action="ppaction://media"/>
            <a:extLst>
              <a:ext uri="{FF2B5EF4-FFF2-40B4-BE49-F238E27FC236}">
                <a16:creationId xmlns:a16="http://schemas.microsoft.com/office/drawing/2014/main" id="{69FAD465-25C3-4435-ADFB-C56BB48BEB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440" y="3546453"/>
            <a:ext cx="3048000" cy="2286000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E3EDCFEF-6C6A-4966-BF40-D238E99A5B69}"/>
              </a:ext>
            </a:extLst>
          </p:cNvPr>
          <p:cNvSpPr txBox="1"/>
          <p:nvPr/>
        </p:nvSpPr>
        <p:spPr>
          <a:xfrm>
            <a:off x="413582" y="2888196"/>
            <a:ext cx="741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● vacuum: hoe </a:t>
            </a:r>
            <a:r>
              <a:rPr lang="en-US" dirty="0" err="1"/>
              <a:t>korter</a:t>
            </a:r>
            <a:r>
              <a:rPr lang="en-US" dirty="0"/>
              <a:t> de </a:t>
            </a:r>
            <a:r>
              <a:rPr lang="en-US" dirty="0" err="1"/>
              <a:t>tijd</a:t>
            </a:r>
            <a:r>
              <a:rPr lang="en-US" dirty="0"/>
              <a:t> hoe </a:t>
            </a:r>
            <a:r>
              <a:rPr lang="en-US" dirty="0" err="1"/>
              <a:t>groter</a:t>
            </a:r>
            <a:r>
              <a:rPr lang="en-US" dirty="0"/>
              <a:t> de </a:t>
            </a:r>
            <a:r>
              <a:rPr lang="en-US" dirty="0" err="1"/>
              <a:t>energie</a:t>
            </a:r>
            <a:r>
              <a:rPr lang="en-US" dirty="0"/>
              <a:t> van </a:t>
            </a:r>
            <a:r>
              <a:rPr lang="en-US" dirty="0" err="1"/>
              <a:t>virtuele</a:t>
            </a:r>
            <a:r>
              <a:rPr lang="en-US" dirty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52059D9-658A-4C76-B126-AA382EC9C4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23" y="3755699"/>
            <a:ext cx="3731477" cy="219742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CD4F385-9DDD-410F-B9B7-9BBA2C8BA64F}"/>
              </a:ext>
            </a:extLst>
          </p:cNvPr>
          <p:cNvSpPr txBox="1"/>
          <p:nvPr/>
        </p:nvSpPr>
        <p:spPr>
          <a:xfrm>
            <a:off x="4422695" y="3374266"/>
            <a:ext cx="24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“het kokende </a:t>
            </a:r>
            <a:r>
              <a:rPr lang="nl-NL" dirty="0" err="1"/>
              <a:t>vacuum</a:t>
            </a:r>
            <a:r>
              <a:rPr lang="nl-NL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510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  <p:bldP spid="12" grpId="0"/>
      <p:bldP spid="13" grpId="0"/>
      <p:bldP spid="4" grpId="0"/>
      <p:bldP spid="14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6701" y="-27480"/>
            <a:ext cx="8769919" cy="64809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/>
              <a:t>Het process </a:t>
            </a:r>
            <a:r>
              <a:rPr lang="en-GB" altLang="en-US" sz="2800" b="1" dirty="0" err="1"/>
              <a:t>heet</a:t>
            </a:r>
            <a:r>
              <a:rPr lang="en-GB" altLang="en-US" sz="2800" b="1" dirty="0"/>
              <a:t> </a:t>
            </a:r>
            <a:r>
              <a:rPr lang="en-GB" altLang="en-US" sz="2800" b="1" dirty="0" err="1"/>
              <a:t>ook</a:t>
            </a:r>
            <a:r>
              <a:rPr lang="en-GB" altLang="en-US" sz="2800" b="1" dirty="0"/>
              <a:t> Vacuum-</a:t>
            </a:r>
            <a:r>
              <a:rPr lang="en-GB" altLang="en-US" sz="2800" b="1" dirty="0" err="1"/>
              <a:t>polarisatie</a:t>
            </a:r>
            <a:endParaRPr lang="en-GB" altLang="en-US" sz="1800" b="1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/>
          </a:p>
        </p:txBody>
      </p: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1788920" y="213282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60" y="4299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938F214-54C3-41FE-B6E1-BE480A7B091B}"/>
              </a:ext>
            </a:extLst>
          </p:cNvPr>
          <p:cNvSpPr txBox="1"/>
          <p:nvPr/>
        </p:nvSpPr>
        <p:spPr>
          <a:xfrm>
            <a:off x="611450" y="794206"/>
            <a:ext cx="7340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omdat paren positief-negatieve deeltjes een elektrisch </a:t>
            </a:r>
            <a:r>
              <a:rPr lang="nl-NL" dirty="0" err="1"/>
              <a:t>dipool-moment</a:t>
            </a:r>
            <a:endParaRPr lang="nl-NL" b="1" dirty="0">
              <a:solidFill>
                <a:srgbClr val="FF0000"/>
              </a:solidFill>
            </a:endParaRPr>
          </a:p>
          <a:p>
            <a:r>
              <a:rPr lang="nl-NL" dirty="0"/>
              <a:t>die (hoewel samen neutraal) toch invloed uitoefenen</a:t>
            </a:r>
          </a:p>
          <a:p>
            <a:r>
              <a:rPr lang="nl-NL" dirty="0"/>
              <a:t>b.v. op het </a:t>
            </a:r>
            <a:r>
              <a:rPr lang="nl-NL" dirty="0" err="1"/>
              <a:t>energie-niveau</a:t>
            </a:r>
            <a:r>
              <a:rPr lang="nl-NL" dirty="0"/>
              <a:t> van het </a:t>
            </a:r>
            <a:r>
              <a:rPr lang="nl-NL" dirty="0" err="1"/>
              <a:t>waterstof-atoom</a:t>
            </a:r>
            <a:r>
              <a:rPr lang="nl-NL" dirty="0"/>
              <a:t> </a:t>
            </a:r>
            <a:r>
              <a:rPr lang="nl-NL" b="1" dirty="0"/>
              <a:t>(</a:t>
            </a:r>
            <a:r>
              <a:rPr lang="nl-NL" b="1" dirty="0" err="1"/>
              <a:t>Lamb</a:t>
            </a:r>
            <a:r>
              <a:rPr lang="nl-NL" b="1" dirty="0"/>
              <a:t>-shift)</a:t>
            </a:r>
          </a:p>
        </p:txBody>
      </p:sp>
      <p:pic>
        <p:nvPicPr>
          <p:cNvPr id="15" name="Photon Quantum Entanglement and Vacuum Fluctuations by Spontaneous Parametric Downconversion_WMV V9">
            <a:hlinkClick r:id="" action="ppaction://media"/>
            <a:extLst>
              <a:ext uri="{FF2B5EF4-FFF2-40B4-BE49-F238E27FC236}">
                <a16:creationId xmlns:a16="http://schemas.microsoft.com/office/drawing/2014/main" id="{64F1D9A8-8651-41E2-9CD8-8FDB1B143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045" y="2205789"/>
            <a:ext cx="2556775" cy="1917581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247C1B69-FE31-47FA-BD6B-A1CB4DEC2FCC}"/>
              </a:ext>
            </a:extLst>
          </p:cNvPr>
          <p:cNvSpPr txBox="1"/>
          <p:nvPr/>
        </p:nvSpPr>
        <p:spPr>
          <a:xfrm>
            <a:off x="683460" y="1845447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Ook te zien in speciaal geprepareerd laser licht, letterlijk als fluctuatie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FEC4B06-1980-4A64-93C8-ADD32CE5CB8D}"/>
              </a:ext>
            </a:extLst>
          </p:cNvPr>
          <p:cNvSpPr txBox="1"/>
          <p:nvPr/>
        </p:nvSpPr>
        <p:spPr>
          <a:xfrm>
            <a:off x="3590807" y="2838817"/>
            <a:ext cx="3886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Virtuele deeltjes worden reëel als je </a:t>
            </a:r>
          </a:p>
          <a:p>
            <a:r>
              <a:rPr lang="nl-NL" dirty="0"/>
              <a:t>energie </a:t>
            </a:r>
            <a:r>
              <a:rPr lang="nl-NL" dirty="0" err="1"/>
              <a:t>toevoerd</a:t>
            </a:r>
            <a:endParaRPr lang="nl-NL" dirty="0"/>
          </a:p>
          <a:p>
            <a:r>
              <a:rPr lang="nl-NL" dirty="0"/>
              <a:t>b.v. door een elektrische spanning </a:t>
            </a:r>
          </a:p>
          <a:p>
            <a:r>
              <a:rPr lang="nl-NL" b="1" dirty="0"/>
              <a:t>(de </a:t>
            </a:r>
            <a:r>
              <a:rPr lang="nl-NL" b="1" dirty="0" err="1"/>
              <a:t>Schwinger</a:t>
            </a:r>
            <a:r>
              <a:rPr lang="nl-NL" b="1" dirty="0"/>
              <a:t>-limiet 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34C8DF4-ED10-48F9-AD39-303D20B069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91" y="4217711"/>
            <a:ext cx="2838531" cy="2558676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D0F640B4-FBCE-4399-B1BB-52A676CB9614}"/>
              </a:ext>
            </a:extLst>
          </p:cNvPr>
          <p:cNvSpPr txBox="1"/>
          <p:nvPr/>
        </p:nvSpPr>
        <p:spPr>
          <a:xfrm>
            <a:off x="4135278" y="4586466"/>
            <a:ext cx="45801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Bij een elektrisch veld van ~10</a:t>
            </a:r>
            <a:r>
              <a:rPr lang="nl-NL" baseline="30000" dirty="0"/>
              <a:t>18</a:t>
            </a:r>
            <a:r>
              <a:rPr lang="nl-NL" dirty="0"/>
              <a:t> Volt/meter</a:t>
            </a:r>
          </a:p>
          <a:p>
            <a:r>
              <a:rPr lang="nl-NL" dirty="0"/>
              <a:t>“slaat het </a:t>
            </a:r>
            <a:r>
              <a:rPr lang="nl-NL" dirty="0" err="1"/>
              <a:t>vacuum</a:t>
            </a:r>
            <a:r>
              <a:rPr lang="nl-NL" dirty="0"/>
              <a:t> door”</a:t>
            </a:r>
          </a:p>
          <a:p>
            <a:r>
              <a:rPr lang="nl-NL" b="1" dirty="0"/>
              <a:t>(“vonkend </a:t>
            </a:r>
            <a:r>
              <a:rPr lang="nl-NL" b="1" dirty="0" err="1"/>
              <a:t>vacuum</a:t>
            </a:r>
            <a:r>
              <a:rPr lang="nl-NL" b="1" dirty="0"/>
              <a:t>”)</a:t>
            </a:r>
          </a:p>
          <a:p>
            <a:r>
              <a:rPr lang="nl-NL" dirty="0"/>
              <a:t>en worden reële paren van</a:t>
            </a:r>
          </a:p>
          <a:p>
            <a:r>
              <a:rPr lang="nl-NL" dirty="0"/>
              <a:t>1 elektron en 1 positron gevormd</a:t>
            </a:r>
          </a:p>
        </p:txBody>
      </p:sp>
    </p:spTree>
    <p:extLst>
      <p:ext uri="{BB962C8B-B14F-4D97-AF65-F5344CB8AC3E}">
        <p14:creationId xmlns:p14="http://schemas.microsoft.com/office/powerpoint/2010/main" val="16830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6701" y="-27480"/>
            <a:ext cx="8121829" cy="64809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/>
              <a:t>Hawkingstraling</a:t>
            </a:r>
            <a:endParaRPr lang="en-GB" altLang="en-US" sz="1800" b="1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/>
          </a:p>
        </p:txBody>
      </p: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1788920" y="213282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60" y="4299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942051" y="1176660"/>
            <a:ext cx="79752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● </a:t>
            </a:r>
            <a:r>
              <a:rPr lang="en-US" dirty="0" err="1"/>
              <a:t>Nabij</a:t>
            </a:r>
            <a:r>
              <a:rPr lang="en-US" dirty="0"/>
              <a:t> </a:t>
            </a:r>
            <a:r>
              <a:rPr lang="en-US" dirty="0" err="1"/>
              <a:t>Zwarte</a:t>
            </a:r>
            <a:r>
              <a:rPr lang="en-US" dirty="0"/>
              <a:t> </a:t>
            </a:r>
            <a:r>
              <a:rPr lang="en-US" dirty="0" err="1"/>
              <a:t>Gaten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geleverd</a:t>
            </a:r>
            <a:r>
              <a:rPr lang="en-US" dirty="0"/>
              <a:t> door </a:t>
            </a:r>
            <a:r>
              <a:rPr lang="en-US" sz="2400" b="1" dirty="0"/>
              <a:t>de </a:t>
            </a:r>
            <a:r>
              <a:rPr lang="en-US" sz="2400" b="1" dirty="0" err="1"/>
              <a:t>Getijdenkracht</a:t>
            </a:r>
            <a:endParaRPr lang="en-US" b="1" dirty="0"/>
          </a:p>
          <a:p>
            <a:r>
              <a:rPr lang="en-US" sz="2000" dirty="0"/>
              <a:t>   </a:t>
            </a:r>
            <a:r>
              <a:rPr lang="en-US" sz="2000" dirty="0" err="1"/>
              <a:t>tussen</a:t>
            </a:r>
            <a:r>
              <a:rPr lang="en-US" sz="2000" dirty="0"/>
              <a:t> de twee </a:t>
            </a:r>
            <a:r>
              <a:rPr lang="en-US" sz="2000" dirty="0" err="1"/>
              <a:t>virtuele</a:t>
            </a:r>
            <a:r>
              <a:rPr lang="en-US" sz="2000" dirty="0"/>
              <a:t> </a:t>
            </a:r>
            <a:r>
              <a:rPr lang="en-US" sz="2000" dirty="0" err="1"/>
              <a:t>deeltjes-paren</a:t>
            </a:r>
            <a:r>
              <a:rPr lang="en-US" sz="2000" dirty="0"/>
              <a:t>, </a:t>
            </a:r>
            <a:r>
              <a:rPr lang="en-US" sz="2000" dirty="0" err="1"/>
              <a:t>waardoor</a:t>
            </a:r>
            <a:r>
              <a:rPr lang="en-US" sz="2000" dirty="0"/>
              <a:t> </a:t>
            </a:r>
            <a:r>
              <a:rPr lang="en-US" sz="2000" dirty="0" err="1"/>
              <a:t>ze</a:t>
            </a:r>
            <a:r>
              <a:rPr lang="en-US" sz="2000" dirty="0"/>
              <a:t> </a:t>
            </a:r>
            <a:r>
              <a:rPr lang="en-US" sz="2000" dirty="0" err="1"/>
              <a:t>reëel</a:t>
            </a:r>
            <a:r>
              <a:rPr lang="en-US" sz="2000" dirty="0"/>
              <a:t> </a:t>
            </a:r>
            <a:r>
              <a:rPr lang="en-US" sz="2000" dirty="0" err="1"/>
              <a:t>kunnen</a:t>
            </a:r>
            <a:r>
              <a:rPr lang="en-US" sz="2000" dirty="0"/>
              <a:t> </a:t>
            </a:r>
          </a:p>
          <a:p>
            <a:r>
              <a:rPr lang="en-US" sz="2000" dirty="0"/>
              <a:t>   </a:t>
            </a:r>
            <a:r>
              <a:rPr lang="en-US" sz="2000" dirty="0" err="1"/>
              <a:t>worden</a:t>
            </a:r>
            <a:endParaRPr lang="en-US" sz="20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E20C102-1A03-4F3F-9BB1-9EC8819B86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0" y="2298166"/>
            <a:ext cx="4510612" cy="235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18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6701" y="-27480"/>
            <a:ext cx="8121829" cy="64809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/>
              <a:t>Hawkingstraling</a:t>
            </a:r>
            <a:endParaRPr lang="en-GB" altLang="en-US" sz="1800" b="1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/>
          </a:p>
        </p:txBody>
      </p: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1788920" y="213282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60" y="4299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95420" y="2020750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●</a:t>
            </a:r>
            <a:endParaRPr lang="en-US" sz="2000" i="1" dirty="0">
              <a:solidFill>
                <a:srgbClr val="FF0000"/>
              </a:solidFill>
            </a:endParaRPr>
          </a:p>
        </p:txBody>
      </p:sp>
      <p:pic>
        <p:nvPicPr>
          <p:cNvPr id="3" name="Hawking_straling">
            <a:hlinkClick r:id="" action="ppaction://media"/>
            <a:extLst>
              <a:ext uri="{FF2B5EF4-FFF2-40B4-BE49-F238E27FC236}">
                <a16:creationId xmlns:a16="http://schemas.microsoft.com/office/drawing/2014/main" id="{3D9E085D-F27F-4EFB-B320-3DE48CB42C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4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6" y="-1"/>
            <a:ext cx="9236075" cy="695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697913" cy="706437"/>
          </a:xfrm>
        </p:spPr>
        <p:txBody>
          <a:bodyPr/>
          <a:lstStyle/>
          <a:p>
            <a:r>
              <a:rPr lang="nl-NL" altLang="en-US" sz="1800" b="1" dirty="0"/>
              <a:t>een oplossing van de Einstein-veldvergelijkingen</a:t>
            </a:r>
            <a:br>
              <a:rPr lang="nl-NL" altLang="en-US" sz="3200" b="1" dirty="0"/>
            </a:br>
            <a:r>
              <a:rPr lang="nl-NL" altLang="en-US" sz="3200" b="1" dirty="0"/>
              <a:t>Twee cruciale gebieden van een zwart gat</a:t>
            </a:r>
          </a:p>
        </p:txBody>
      </p:sp>
      <p:sp>
        <p:nvSpPr>
          <p:cNvPr id="386052" name="Rectangle 4"/>
          <p:cNvSpPr>
            <a:spLocks noChangeArrowheads="1"/>
          </p:cNvSpPr>
          <p:nvPr/>
        </p:nvSpPr>
        <p:spPr bwMode="auto">
          <a:xfrm>
            <a:off x="323410" y="3645030"/>
            <a:ext cx="4464620" cy="136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nl-NL" altLang="en-US" sz="2000" b="0" dirty="0"/>
              <a:t>2. de </a:t>
            </a:r>
            <a:r>
              <a:rPr lang="nl-NL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 van een Zwart Gat  </a:t>
            </a:r>
          </a:p>
          <a:p>
            <a:pPr>
              <a:buFontTx/>
              <a:buNone/>
            </a:pPr>
            <a:r>
              <a:rPr lang="nl-NL" altLang="en-US" sz="2000" b="0" dirty="0">
                <a:solidFill>
                  <a:srgbClr val="FF0000"/>
                </a:solidFill>
              </a:rPr>
              <a:t>    </a:t>
            </a:r>
            <a:r>
              <a:rPr lang="nl-NL" altLang="en-US" sz="2000" b="0" dirty="0"/>
              <a:t>op de </a:t>
            </a:r>
            <a:r>
              <a:rPr lang="nl-NL" altLang="en-US" sz="2000" b="0" dirty="0" err="1"/>
              <a:t>Schwarzschildstraal</a:t>
            </a:r>
            <a:r>
              <a:rPr lang="nl-NL" altLang="en-US" sz="2000" b="0" dirty="0"/>
              <a:t> dat alle </a:t>
            </a:r>
          </a:p>
          <a:p>
            <a:pPr>
              <a:buFontTx/>
              <a:buNone/>
            </a:pPr>
            <a:r>
              <a:rPr lang="nl-NL" altLang="en-US" sz="2000" b="0" dirty="0"/>
              <a:t>    waarneming van buiten voor</a:t>
            </a:r>
          </a:p>
          <a:p>
            <a:pPr>
              <a:buFontTx/>
              <a:buNone/>
            </a:pPr>
            <a:r>
              <a:rPr lang="nl-NL" altLang="en-US" sz="2000" b="0" dirty="0"/>
              <a:t>    gebeurtenissen binnenin uitsluit</a:t>
            </a:r>
          </a:p>
        </p:txBody>
      </p:sp>
      <p:sp>
        <p:nvSpPr>
          <p:cNvPr id="386053" name="Rectangle 5"/>
          <p:cNvSpPr>
            <a:spLocks noChangeArrowheads="1"/>
          </p:cNvSpPr>
          <p:nvPr/>
        </p:nvSpPr>
        <p:spPr bwMode="auto">
          <a:xfrm>
            <a:off x="179390" y="1196690"/>
            <a:ext cx="5976830" cy="244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buFontTx/>
              <a:buAutoNum type="arabicPeriod"/>
            </a:pPr>
            <a:r>
              <a:rPr lang="nl-NL" altLang="en-US" sz="1800" b="0" dirty="0"/>
              <a:t>de </a:t>
            </a:r>
            <a:r>
              <a:rPr lang="nl-NL" altLang="en-US" sz="1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singulariteit</a:t>
            </a:r>
            <a:r>
              <a:rPr lang="nl-NL" altLang="en-US" sz="1800" b="0" dirty="0"/>
              <a:t> </a:t>
            </a:r>
          </a:p>
          <a:p>
            <a:pPr marL="0" indent="0">
              <a:buNone/>
            </a:pPr>
            <a:r>
              <a:rPr lang="nl-NL" altLang="en-US" sz="1800" b="0" dirty="0"/>
              <a:t>      Het onbegrepen </a:t>
            </a:r>
            <a:r>
              <a:rPr lang="nl-NL" altLang="en-US" sz="1800" b="0" u="sng" dirty="0"/>
              <a:t>centrum</a:t>
            </a:r>
            <a:r>
              <a:rPr lang="nl-NL" altLang="en-US" sz="1800" b="0" dirty="0"/>
              <a:t> waar alles </a:t>
            </a:r>
          </a:p>
          <a:p>
            <a:pPr marL="0" indent="0">
              <a:buNone/>
            </a:pPr>
            <a:r>
              <a:rPr lang="nl-NL" altLang="en-US" sz="1800" b="0" dirty="0"/>
              <a:t>      naar toe valt en waar de </a:t>
            </a:r>
          </a:p>
          <a:p>
            <a:pPr>
              <a:buFontTx/>
              <a:buNone/>
            </a:pPr>
            <a:r>
              <a:rPr lang="nl-NL" altLang="en-US" sz="1800" b="0" dirty="0"/>
              <a:t>      materie-dichtheid /zwaartekracht/kromming</a:t>
            </a:r>
          </a:p>
          <a:p>
            <a:pPr>
              <a:buFontTx/>
              <a:buNone/>
            </a:pPr>
            <a:r>
              <a:rPr lang="nl-NL" altLang="en-US" sz="1800" b="0" dirty="0"/>
              <a:t>      dus oneindig groot wordt</a:t>
            </a:r>
          </a:p>
          <a:p>
            <a:pPr>
              <a:buFontTx/>
              <a:buNone/>
            </a:pPr>
            <a:r>
              <a:rPr lang="nl-NL" altLang="en-US" sz="1800" b="0" dirty="0"/>
              <a:t>     en daarom een singulariteit genoemd wordt,</a:t>
            </a:r>
          </a:p>
          <a:p>
            <a:pPr>
              <a:buFontTx/>
              <a:buNone/>
            </a:pPr>
            <a:r>
              <a:rPr lang="nl-NL" altLang="en-US" sz="1800" b="0" dirty="0"/>
              <a:t>     waar de huidige theorieën niet meer </a:t>
            </a:r>
          </a:p>
          <a:p>
            <a:pPr>
              <a:buFontTx/>
              <a:buNone/>
            </a:pPr>
            <a:r>
              <a:rPr lang="nl-NL" altLang="en-US" sz="1800" b="0" dirty="0"/>
              <a:t>     geldig zijn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88" y="836640"/>
            <a:ext cx="3997208" cy="36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0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6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6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2" grpId="0"/>
      <p:bldP spid="38605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6701" y="-27480"/>
            <a:ext cx="8121829" cy="64809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/>
              <a:t>Hawkingstraling</a:t>
            </a:r>
            <a:endParaRPr lang="en-GB" altLang="en-US" sz="1800" b="1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/>
          </a:p>
        </p:txBody>
      </p: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1788920" y="213282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60" y="4299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706127" y="908650"/>
            <a:ext cx="7898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● </a:t>
            </a:r>
            <a:r>
              <a:rPr lang="en-US" sz="2400" dirty="0" err="1"/>
              <a:t>temperatuur</a:t>
            </a:r>
            <a:r>
              <a:rPr lang="en-US" sz="2400" dirty="0"/>
              <a:t> Zwart Gat van 1 </a:t>
            </a:r>
            <a:r>
              <a:rPr lang="en-US" sz="2400" dirty="0" err="1"/>
              <a:t>zonsmassa</a:t>
            </a:r>
            <a:r>
              <a:rPr lang="en-US" sz="2400" dirty="0"/>
              <a:t> </a:t>
            </a:r>
            <a:r>
              <a:rPr lang="en-US" sz="2400" dirty="0" err="1"/>
              <a:t>uiterst</a:t>
            </a:r>
            <a:r>
              <a:rPr lang="en-US" sz="2400" dirty="0"/>
              <a:t> </a:t>
            </a:r>
            <a:r>
              <a:rPr lang="en-US" sz="2400" dirty="0" err="1"/>
              <a:t>gering</a:t>
            </a:r>
            <a:endParaRPr lang="en-US" sz="2400" dirty="0"/>
          </a:p>
          <a:p>
            <a:r>
              <a:rPr lang="en-US" sz="2400" i="1" dirty="0">
                <a:solidFill>
                  <a:srgbClr val="FF0000"/>
                </a:solidFill>
              </a:rPr>
              <a:t>   ~60 nano-Kelvin   6.10</a:t>
            </a:r>
            <a:r>
              <a:rPr lang="en-US" sz="2400" i="1" baseline="30000" dirty="0">
                <a:solidFill>
                  <a:srgbClr val="FF0000"/>
                </a:solidFill>
              </a:rPr>
              <a:t>-9</a:t>
            </a:r>
            <a:r>
              <a:rPr lang="en-US" sz="2400" i="1" dirty="0">
                <a:solidFill>
                  <a:srgbClr val="FF0000"/>
                </a:solidFill>
              </a:rPr>
              <a:t> K</a:t>
            </a:r>
            <a:endParaRPr lang="en-US" sz="2800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7">
                <a:extLst>
                  <a:ext uri="{FF2B5EF4-FFF2-40B4-BE49-F238E27FC236}">
                    <a16:creationId xmlns:a16="http://schemas.microsoft.com/office/drawing/2014/main" id="{207A01FF-206C-4BEA-A2D7-7F86562F9A5F}"/>
                  </a:ext>
                </a:extLst>
              </p:cNvPr>
              <p:cNvSpPr txBox="1"/>
              <p:nvPr/>
            </p:nvSpPr>
            <p:spPr>
              <a:xfrm>
                <a:off x="632950" y="2454622"/>
                <a:ext cx="7769115" cy="613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● </a:t>
                </a:r>
                <a:r>
                  <a:rPr lang="en-US" sz="2400" dirty="0" err="1"/>
                  <a:t>temperatuur</a:t>
                </a:r>
                <a:r>
                  <a:rPr lang="en-US" sz="2400" dirty="0"/>
                  <a:t> Zwart  Gat 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  <a:r>
                  <a:rPr lang="en-US" sz="2400" i="1" dirty="0"/>
                  <a:t>(</a:t>
                </a:r>
                <a:r>
                  <a:rPr lang="en-US" sz="2400" i="1" dirty="0" err="1"/>
                  <a:t>wordt</a:t>
                </a:r>
                <a:r>
                  <a:rPr lang="en-US" sz="2400" i="1" dirty="0"/>
                  <a:t> </a:t>
                </a:r>
                <a:r>
                  <a:rPr lang="en-US" sz="2400" i="1" dirty="0" err="1"/>
                  <a:t>dus</a:t>
                </a:r>
                <a:r>
                  <a:rPr lang="en-US" sz="2400" i="1" dirty="0"/>
                  <a:t> steeds </a:t>
                </a:r>
                <a:r>
                  <a:rPr lang="en-US" sz="2400" i="1" dirty="0" err="1"/>
                  <a:t>heter</a:t>
                </a:r>
                <a:r>
                  <a:rPr lang="en-US" sz="2400" i="1" dirty="0"/>
                  <a:t>)</a:t>
                </a:r>
              </a:p>
            </p:txBody>
          </p:sp>
        </mc:Choice>
        <mc:Fallback xmlns="">
          <p:sp>
            <p:nvSpPr>
              <p:cNvPr id="9" name="TextBox 17">
                <a:extLst>
                  <a:ext uri="{FF2B5EF4-FFF2-40B4-BE49-F238E27FC236}">
                    <a16:creationId xmlns:a16="http://schemas.microsoft.com/office/drawing/2014/main" id="{207A01FF-206C-4BEA-A2D7-7F86562F9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50" y="2454622"/>
                <a:ext cx="7769115" cy="613886"/>
              </a:xfrm>
              <a:prstGeom prst="rect">
                <a:avLst/>
              </a:prstGeom>
              <a:blipFill>
                <a:blip r:embed="rId4"/>
                <a:stretch>
                  <a:fillRect l="-1256" r="-314" b="-1000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7">
            <a:extLst>
              <a:ext uri="{FF2B5EF4-FFF2-40B4-BE49-F238E27FC236}">
                <a16:creationId xmlns:a16="http://schemas.microsoft.com/office/drawing/2014/main" id="{D62A5CB9-E70A-428C-B0EB-ECF675EE34FD}"/>
              </a:ext>
            </a:extLst>
          </p:cNvPr>
          <p:cNvSpPr txBox="1"/>
          <p:nvPr/>
        </p:nvSpPr>
        <p:spPr>
          <a:xfrm>
            <a:off x="632950" y="1844780"/>
            <a:ext cx="789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● </a:t>
            </a:r>
            <a:r>
              <a:rPr lang="en-US" sz="2400" dirty="0" err="1"/>
              <a:t>verdamping</a:t>
            </a:r>
            <a:r>
              <a:rPr lang="en-US" sz="2400" dirty="0"/>
              <a:t> </a:t>
            </a:r>
            <a:r>
              <a:rPr lang="en-US" sz="2400" dirty="0" err="1"/>
              <a:t>duurt</a:t>
            </a:r>
            <a:r>
              <a:rPr lang="en-US" sz="2400" dirty="0"/>
              <a:t> ~10</a:t>
            </a:r>
            <a:r>
              <a:rPr lang="en-US" sz="2400" baseline="30000" dirty="0"/>
              <a:t>67</a:t>
            </a:r>
            <a:r>
              <a:rPr lang="en-US" sz="2400" dirty="0"/>
              <a:t> </a:t>
            </a:r>
            <a:r>
              <a:rPr lang="en-US" sz="2400" dirty="0" err="1"/>
              <a:t>jaar</a:t>
            </a:r>
            <a:r>
              <a:rPr lang="en-US" sz="2400" dirty="0"/>
              <a:t>  (</a:t>
            </a:r>
            <a:r>
              <a:rPr lang="en-US" sz="2400" dirty="0" err="1"/>
              <a:t>leeftijd</a:t>
            </a:r>
            <a:r>
              <a:rPr lang="en-US" sz="2400" dirty="0"/>
              <a:t> </a:t>
            </a:r>
            <a:r>
              <a:rPr lang="en-US" sz="2400" dirty="0" err="1"/>
              <a:t>heelal</a:t>
            </a:r>
            <a:r>
              <a:rPr lang="en-US" sz="2400" dirty="0"/>
              <a:t> ~10</a:t>
            </a:r>
            <a:r>
              <a:rPr lang="en-US" sz="2400" baseline="30000" dirty="0"/>
              <a:t>10</a:t>
            </a:r>
            <a:r>
              <a:rPr lang="en-US" sz="2400" dirty="0"/>
              <a:t> </a:t>
            </a:r>
            <a:r>
              <a:rPr lang="en-US" sz="2400" dirty="0" err="1"/>
              <a:t>jaar</a:t>
            </a:r>
            <a:r>
              <a:rPr lang="en-US" sz="2400" dirty="0"/>
              <a:t>)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0AD81616-90E2-4AC7-B4E1-0D184F3A09B3}"/>
              </a:ext>
            </a:extLst>
          </p:cNvPr>
          <p:cNvGrpSpPr/>
          <p:nvPr/>
        </p:nvGrpSpPr>
        <p:grpSpPr>
          <a:xfrm>
            <a:off x="620209" y="3184024"/>
            <a:ext cx="8469639" cy="1569660"/>
            <a:chOff x="620209" y="3184024"/>
            <a:chExt cx="8469639" cy="1569660"/>
          </a:xfrm>
        </p:grpSpPr>
        <p:pic>
          <p:nvPicPr>
            <p:cNvPr id="12" name="Picture 7" descr="BH-track_landsberg_BH_search_at_LHC">
              <a:extLst>
                <a:ext uri="{FF2B5EF4-FFF2-40B4-BE49-F238E27FC236}">
                  <a16:creationId xmlns:a16="http://schemas.microsoft.com/office/drawing/2014/main" id="{F61470C6-15D7-46E4-B2A7-8D1515706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629" y="3305504"/>
              <a:ext cx="1637219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9FAB72E0-0582-402B-85F4-DDE7632B2328}"/>
                </a:ext>
              </a:extLst>
            </p:cNvPr>
            <p:cNvSpPr txBox="1"/>
            <p:nvPr/>
          </p:nvSpPr>
          <p:spPr>
            <a:xfrm>
              <a:off x="620209" y="3184024"/>
              <a:ext cx="679224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● de hele </a:t>
              </a:r>
              <a:r>
                <a:rPr lang="en-US" sz="2400" dirty="0" err="1"/>
                <a:t>kleintjes</a:t>
              </a:r>
              <a:r>
                <a:rPr lang="en-US" sz="2400" dirty="0"/>
                <a:t>: </a:t>
              </a:r>
              <a:r>
                <a:rPr lang="en-US" sz="2400" dirty="0" err="1"/>
                <a:t>heet</a:t>
              </a:r>
              <a:r>
                <a:rPr lang="en-US" sz="2400" dirty="0"/>
                <a:t> </a:t>
              </a:r>
              <a:r>
                <a:rPr lang="en-US" sz="2400" dirty="0" err="1"/>
                <a:t>en</a:t>
              </a:r>
              <a:r>
                <a:rPr lang="en-US" sz="2400" dirty="0"/>
                <a:t> </a:t>
              </a:r>
              <a:r>
                <a:rPr lang="en-US" sz="2400" dirty="0" err="1"/>
                <a:t>verdampen</a:t>
              </a:r>
              <a:r>
                <a:rPr lang="en-US" sz="2400" dirty="0"/>
                <a:t> </a:t>
              </a:r>
              <a:r>
                <a:rPr lang="en-US" sz="2400" dirty="0" err="1"/>
                <a:t>explosief</a:t>
              </a:r>
              <a:endParaRPr lang="en-US" sz="2400" dirty="0"/>
            </a:p>
            <a:p>
              <a:r>
                <a:rPr lang="en-US" sz="2400" dirty="0"/>
                <a:t>   </a:t>
              </a:r>
              <a:r>
                <a:rPr lang="en-US" sz="2400" dirty="0" err="1"/>
                <a:t>als</a:t>
              </a:r>
              <a:r>
                <a:rPr lang="en-US" sz="2400" dirty="0"/>
                <a:t> </a:t>
              </a:r>
              <a:r>
                <a:rPr lang="en-US" sz="2400" dirty="0" err="1"/>
                <a:t>instabiele</a:t>
              </a:r>
              <a:r>
                <a:rPr lang="en-US" sz="2400" dirty="0"/>
                <a:t> </a:t>
              </a:r>
              <a:r>
                <a:rPr lang="en-US" sz="2400" dirty="0" err="1"/>
                <a:t>elementaire</a:t>
              </a:r>
              <a:r>
                <a:rPr lang="en-US" sz="2400" dirty="0"/>
                <a:t> </a:t>
              </a:r>
              <a:r>
                <a:rPr lang="en-US" sz="2400" dirty="0" err="1"/>
                <a:t>deeltjes</a:t>
              </a:r>
              <a:endParaRPr lang="en-US" sz="2400" dirty="0"/>
            </a:p>
            <a:p>
              <a:r>
                <a:rPr lang="en-US" sz="2400" dirty="0"/>
                <a:t>   </a:t>
              </a:r>
              <a:r>
                <a:rPr lang="en-US" sz="2400" dirty="0" err="1"/>
                <a:t>bv</a:t>
              </a:r>
              <a:r>
                <a:rPr lang="en-US" sz="2400" dirty="0"/>
                <a:t> 20 microgram Planck-</a:t>
              </a:r>
              <a:r>
                <a:rPr lang="en-US" sz="2400" dirty="0" err="1"/>
                <a:t>massa</a:t>
              </a:r>
              <a:r>
                <a:rPr lang="en-US" sz="2400" dirty="0"/>
                <a:t>, </a:t>
              </a:r>
              <a:r>
                <a:rPr lang="en-US" sz="2400" dirty="0" err="1"/>
                <a:t>zandkorrel</a:t>
              </a:r>
              <a:r>
                <a:rPr lang="en-US" sz="2400" dirty="0"/>
                <a:t>)</a:t>
              </a:r>
            </a:p>
            <a:p>
              <a:r>
                <a:rPr lang="en-US" sz="2400" dirty="0"/>
                <a:t>   </a:t>
              </a:r>
              <a:r>
                <a:rPr lang="en-US" sz="2400" dirty="0" err="1"/>
                <a:t>explodeert</a:t>
              </a:r>
              <a:r>
                <a:rPr lang="en-US" sz="2400" dirty="0"/>
                <a:t> in </a:t>
              </a:r>
              <a:r>
                <a:rPr lang="en-US" sz="2400" dirty="0" err="1"/>
                <a:t>veelminder</a:t>
              </a:r>
              <a:r>
                <a:rPr lang="en-US" sz="2400" dirty="0"/>
                <a:t> dan pico-</a:t>
              </a:r>
              <a:r>
                <a:rPr lang="en-US" sz="2400" dirty="0" err="1"/>
                <a:t>seconden</a:t>
              </a:r>
              <a:endParaRPr lang="en-US" sz="2400" dirty="0"/>
            </a:p>
          </p:txBody>
        </p:sp>
      </p:grpSp>
      <p:sp>
        <p:nvSpPr>
          <p:cNvPr id="14" name="TextBox 17">
            <a:extLst>
              <a:ext uri="{FF2B5EF4-FFF2-40B4-BE49-F238E27FC236}">
                <a16:creationId xmlns:a16="http://schemas.microsoft.com/office/drawing/2014/main" id="{84A7777E-5486-412C-BAFC-6EECBAAAE4D2}"/>
              </a:ext>
            </a:extLst>
          </p:cNvPr>
          <p:cNvSpPr txBox="1"/>
          <p:nvPr/>
        </p:nvSpPr>
        <p:spPr>
          <a:xfrm>
            <a:off x="706127" y="4869200"/>
            <a:ext cx="6587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● </a:t>
            </a:r>
            <a:r>
              <a:rPr lang="en-US" sz="2400" dirty="0" err="1"/>
              <a:t>experimenteel</a:t>
            </a:r>
            <a:r>
              <a:rPr lang="en-US" sz="2400" dirty="0"/>
              <a:t> </a:t>
            </a:r>
            <a:r>
              <a:rPr lang="en-US" sz="2400" dirty="0" err="1"/>
              <a:t>bewijs</a:t>
            </a:r>
            <a:r>
              <a:rPr lang="en-US" sz="2400" dirty="0"/>
              <a:t> </a:t>
            </a:r>
            <a:r>
              <a:rPr lang="en-US" sz="2400" dirty="0" err="1"/>
              <a:t>alleen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geven</a:t>
            </a:r>
            <a:r>
              <a:rPr lang="en-US" sz="2400" dirty="0"/>
              <a:t> </a:t>
            </a:r>
            <a:r>
              <a:rPr lang="en-US" sz="2400" dirty="0" err="1"/>
              <a:t>als</a:t>
            </a:r>
            <a:r>
              <a:rPr lang="en-US" sz="2400" dirty="0"/>
              <a:t> het 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ooit</a:t>
            </a:r>
            <a:r>
              <a:rPr lang="en-US" sz="2400" dirty="0"/>
              <a:t> </a:t>
            </a:r>
            <a:r>
              <a:rPr lang="en-US" sz="2400" dirty="0" err="1"/>
              <a:t>lukt</a:t>
            </a:r>
            <a:r>
              <a:rPr lang="en-US" sz="2400" dirty="0"/>
              <a:t> om micro-</a:t>
            </a:r>
            <a:r>
              <a:rPr lang="en-US" sz="2400" dirty="0" err="1"/>
              <a:t>Zwarte</a:t>
            </a:r>
            <a:r>
              <a:rPr lang="en-US" sz="2400" dirty="0"/>
              <a:t> </a:t>
            </a:r>
            <a:r>
              <a:rPr lang="en-US" sz="2400" dirty="0" err="1"/>
              <a:t>gaten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maken</a:t>
            </a:r>
            <a:endParaRPr lang="en-US" sz="2400" dirty="0"/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2BD31334-8FDD-4A4C-9D8A-EB6BFA628062}"/>
              </a:ext>
            </a:extLst>
          </p:cNvPr>
          <p:cNvSpPr txBox="1"/>
          <p:nvPr/>
        </p:nvSpPr>
        <p:spPr>
          <a:xfrm>
            <a:off x="706127" y="5886399"/>
            <a:ext cx="7471148" cy="83099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● Stephen Hawking </a:t>
            </a:r>
            <a:r>
              <a:rPr lang="en-US" sz="2400" dirty="0" err="1"/>
              <a:t>geen</a:t>
            </a:r>
            <a:r>
              <a:rPr lang="en-US" sz="2400" dirty="0"/>
              <a:t> Nobel-</a:t>
            </a:r>
            <a:r>
              <a:rPr lang="en-US" sz="2400" dirty="0" err="1"/>
              <a:t>prijs</a:t>
            </a:r>
            <a:r>
              <a:rPr lang="en-US" sz="2400" dirty="0"/>
              <a:t> </a:t>
            </a:r>
            <a:r>
              <a:rPr lang="en-US" sz="2400" dirty="0" err="1"/>
              <a:t>omdat</a:t>
            </a:r>
            <a:r>
              <a:rPr lang="en-US" sz="2400" dirty="0"/>
              <a:t> </a:t>
            </a:r>
            <a:r>
              <a:rPr lang="en-US" sz="2400" dirty="0" err="1"/>
              <a:t>zijn</a:t>
            </a:r>
            <a:r>
              <a:rPr lang="en-US" sz="2400" dirty="0"/>
              <a:t> effect</a:t>
            </a:r>
          </a:p>
          <a:p>
            <a:r>
              <a:rPr lang="en-US" sz="2400" dirty="0"/>
              <a:t>   </a:t>
            </a:r>
            <a:r>
              <a:rPr lang="en-US" sz="2400" dirty="0" err="1"/>
              <a:t>nog</a:t>
            </a:r>
            <a:r>
              <a:rPr lang="en-US" sz="2400" dirty="0"/>
              <a:t> nooit </a:t>
            </a:r>
            <a:r>
              <a:rPr lang="en-US" sz="2400" dirty="0" err="1"/>
              <a:t>experimenteel</a:t>
            </a:r>
            <a:r>
              <a:rPr lang="en-US" sz="2400" dirty="0"/>
              <a:t> </a:t>
            </a:r>
            <a:r>
              <a:rPr lang="en-US" sz="2400" dirty="0" err="1"/>
              <a:t>geverifieerd</a:t>
            </a:r>
            <a:r>
              <a:rPr lang="en-US" sz="2400" dirty="0"/>
              <a:t> is.</a:t>
            </a:r>
          </a:p>
        </p:txBody>
      </p:sp>
    </p:spTree>
    <p:extLst>
      <p:ext uri="{BB962C8B-B14F-4D97-AF65-F5344CB8AC3E}">
        <p14:creationId xmlns:p14="http://schemas.microsoft.com/office/powerpoint/2010/main" val="122402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6701" y="-27480"/>
            <a:ext cx="8121829" cy="64809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400" b="1" dirty="0" err="1"/>
              <a:t>Kwantummechanika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een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probleem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voor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Zwarte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Gaten</a:t>
            </a:r>
            <a:endParaRPr lang="en-GB" altLang="en-US" sz="1600" b="1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/>
          </a:p>
        </p:txBody>
      </p: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1788920" y="213282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60" y="4299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83460" y="906163"/>
            <a:ext cx="7479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● Als Zwart Gat </a:t>
            </a:r>
            <a:r>
              <a:rPr lang="en-US" sz="2400" dirty="0" err="1"/>
              <a:t>altijd</a:t>
            </a:r>
            <a:r>
              <a:rPr lang="en-US" sz="2400" dirty="0"/>
              <a:t> </a:t>
            </a:r>
            <a:r>
              <a:rPr lang="en-US" sz="2400" dirty="0" err="1"/>
              <a:t>zou</a:t>
            </a:r>
            <a:r>
              <a:rPr lang="en-US" sz="2400" dirty="0"/>
              <a:t> </a:t>
            </a:r>
            <a:r>
              <a:rPr lang="en-US" sz="2400" dirty="0" err="1"/>
              <a:t>blijven</a:t>
            </a:r>
            <a:r>
              <a:rPr lang="en-US" sz="2400" dirty="0"/>
              <a:t> </a:t>
            </a:r>
            <a:r>
              <a:rPr lang="en-US" sz="2400" dirty="0" err="1"/>
              <a:t>bestaan</a:t>
            </a:r>
            <a:r>
              <a:rPr lang="en-US" sz="2400" dirty="0"/>
              <a:t>, </a:t>
            </a:r>
          </a:p>
          <a:p>
            <a:r>
              <a:rPr lang="en-US" sz="2400" dirty="0"/>
              <a:t>   </a:t>
            </a:r>
            <a:r>
              <a:rPr lang="en-US" sz="2400" dirty="0" err="1"/>
              <a:t>kun</a:t>
            </a:r>
            <a:r>
              <a:rPr lang="en-US" sz="2400" dirty="0"/>
              <a:t> je </a:t>
            </a:r>
            <a:r>
              <a:rPr lang="en-US" sz="2400" dirty="0" err="1"/>
              <a:t>nog</a:t>
            </a:r>
            <a:r>
              <a:rPr lang="en-US" sz="2400" dirty="0"/>
              <a:t> </a:t>
            </a:r>
            <a:r>
              <a:rPr lang="en-US" sz="2400" dirty="0" err="1"/>
              <a:t>zeggen</a:t>
            </a:r>
            <a:r>
              <a:rPr lang="en-US" sz="2400" dirty="0"/>
              <a:t> </a:t>
            </a:r>
            <a:r>
              <a:rPr lang="en-US" sz="2400" dirty="0" err="1"/>
              <a:t>dat</a:t>
            </a:r>
            <a:r>
              <a:rPr lang="en-US" sz="2400" dirty="0"/>
              <a:t> alle </a:t>
            </a:r>
            <a:r>
              <a:rPr lang="en-US" sz="2400" dirty="0" err="1"/>
              <a:t>informatie</a:t>
            </a:r>
            <a:r>
              <a:rPr lang="en-US" sz="2400" dirty="0"/>
              <a:t> die</a:t>
            </a:r>
          </a:p>
          <a:p>
            <a:r>
              <a:rPr lang="en-US" sz="2400" dirty="0"/>
              <a:t>   er in is </a:t>
            </a:r>
            <a:r>
              <a:rPr lang="en-US" sz="2400" dirty="0" err="1"/>
              <a:t>gevallen</a:t>
            </a:r>
            <a:r>
              <a:rPr lang="en-US" sz="2400" dirty="0"/>
              <a:t>, “</a:t>
            </a:r>
            <a:r>
              <a:rPr lang="en-US" sz="2400" dirty="0" err="1"/>
              <a:t>ergens</a:t>
            </a:r>
            <a:r>
              <a:rPr lang="en-US" sz="2400" dirty="0"/>
              <a:t> van </a:t>
            </a:r>
            <a:r>
              <a:rPr lang="en-US" sz="2400" dirty="0" err="1"/>
              <a:t>binnen</a:t>
            </a:r>
            <a:r>
              <a:rPr lang="en-US" sz="2400" dirty="0"/>
              <a:t>” is </a:t>
            </a:r>
            <a:r>
              <a:rPr lang="en-US" sz="2400" dirty="0" err="1"/>
              <a:t>opgeslagen</a:t>
            </a:r>
            <a:endParaRPr lang="en-US" sz="2400" dirty="0"/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99ABE207-B1C6-4AC5-A049-D495BF6B63DF}"/>
              </a:ext>
            </a:extLst>
          </p:cNvPr>
          <p:cNvSpPr txBox="1"/>
          <p:nvPr/>
        </p:nvSpPr>
        <p:spPr>
          <a:xfrm>
            <a:off x="587648" y="2240541"/>
            <a:ext cx="80938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● maar </a:t>
            </a:r>
            <a:r>
              <a:rPr lang="en-US" sz="2400" dirty="0" err="1"/>
              <a:t>als</a:t>
            </a:r>
            <a:r>
              <a:rPr lang="en-US" sz="2400" dirty="0"/>
              <a:t> </a:t>
            </a:r>
            <a:r>
              <a:rPr lang="en-US" sz="2400" dirty="0" err="1"/>
              <a:t>alles</a:t>
            </a:r>
            <a:r>
              <a:rPr lang="en-US" sz="2400" dirty="0"/>
              <a:t> </a:t>
            </a:r>
            <a:r>
              <a:rPr lang="en-US" sz="2400" dirty="0" err="1"/>
              <a:t>verdampt</a:t>
            </a:r>
            <a:r>
              <a:rPr lang="en-US" sz="2400" dirty="0"/>
              <a:t>, is er </a:t>
            </a:r>
            <a:r>
              <a:rPr lang="en-US" sz="2400" dirty="0" err="1"/>
              <a:t>niets</a:t>
            </a:r>
            <a:r>
              <a:rPr lang="en-US" sz="2400" dirty="0"/>
              <a:t> </a:t>
            </a:r>
            <a:r>
              <a:rPr lang="en-US" sz="2400" dirty="0" err="1"/>
              <a:t>meer</a:t>
            </a:r>
            <a:r>
              <a:rPr lang="en-US" sz="2400" dirty="0"/>
              <a:t> over,</a:t>
            </a:r>
          </a:p>
          <a:p>
            <a:r>
              <a:rPr lang="en-US" sz="2400" dirty="0"/>
              <a:t>   </a:t>
            </a:r>
            <a:r>
              <a:rPr lang="en-US" sz="2400" dirty="0" err="1"/>
              <a:t>ook</a:t>
            </a:r>
            <a:r>
              <a:rPr lang="en-US" sz="2400" dirty="0"/>
              <a:t> </a:t>
            </a:r>
            <a:r>
              <a:rPr lang="en-US" sz="2400" dirty="0" err="1"/>
              <a:t>geen</a:t>
            </a:r>
            <a:r>
              <a:rPr lang="en-US" sz="2400" dirty="0"/>
              <a:t> </a:t>
            </a:r>
            <a:r>
              <a:rPr lang="en-US" sz="2400" dirty="0" err="1"/>
              <a:t>informatie</a:t>
            </a:r>
            <a:r>
              <a:rPr lang="en-US" sz="2400" dirty="0"/>
              <a:t>.</a:t>
            </a:r>
          </a:p>
          <a:p>
            <a:r>
              <a:rPr lang="en-US" sz="2400" dirty="0"/>
              <a:t>   je </a:t>
            </a:r>
            <a:r>
              <a:rPr lang="en-US" sz="2400" dirty="0" err="1"/>
              <a:t>kunt</a:t>
            </a:r>
            <a:r>
              <a:rPr lang="en-US" sz="2400" dirty="0"/>
              <a:t> in </a:t>
            </a:r>
            <a:r>
              <a:rPr lang="en-US" sz="2400" dirty="0" err="1"/>
              <a:t>principe</a:t>
            </a:r>
            <a:r>
              <a:rPr lang="en-US" sz="2400" dirty="0"/>
              <a:t> </a:t>
            </a:r>
            <a:r>
              <a:rPr lang="en-US" sz="2400" dirty="0" err="1"/>
              <a:t>niet</a:t>
            </a:r>
            <a:r>
              <a:rPr lang="en-US" sz="2400" dirty="0"/>
              <a:t> </a:t>
            </a:r>
            <a:r>
              <a:rPr lang="en-US" sz="2400" dirty="0" err="1"/>
              <a:t>terug</a:t>
            </a:r>
            <a:r>
              <a:rPr lang="en-US" sz="2400" dirty="0"/>
              <a:t> in de </a:t>
            </a:r>
            <a:r>
              <a:rPr lang="en-US" sz="2400" dirty="0" err="1"/>
              <a:t>tijd</a:t>
            </a:r>
            <a:endParaRPr lang="en-US" sz="2400" dirty="0"/>
          </a:p>
          <a:p>
            <a:r>
              <a:rPr lang="en-US" sz="2400" dirty="0"/>
              <a:t>  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dat</a:t>
            </a:r>
            <a:r>
              <a:rPr lang="en-US" sz="2400" dirty="0"/>
              <a:t> is dan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probleem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de </a:t>
            </a:r>
            <a:r>
              <a:rPr lang="en-US" sz="2400" dirty="0" err="1"/>
              <a:t>kwantummechanika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09880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6701" y="-27480"/>
            <a:ext cx="8121829" cy="64809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400" b="1" dirty="0" err="1"/>
              <a:t>Kwantummechanika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een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probleem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voor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Zwarte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Gaten</a:t>
            </a:r>
            <a:endParaRPr lang="en-GB" altLang="en-US" sz="1600" b="1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/>
          </a:p>
        </p:txBody>
      </p: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1788920" y="213282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60" y="4299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83460" y="906163"/>
            <a:ext cx="7000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● </a:t>
            </a:r>
            <a:r>
              <a:rPr lang="en-US" sz="2400" dirty="0" err="1"/>
              <a:t>Relativiteitstheorie</a:t>
            </a:r>
            <a:r>
              <a:rPr lang="en-US" sz="2400" dirty="0"/>
              <a:t> </a:t>
            </a:r>
            <a:r>
              <a:rPr lang="en-US" sz="2400" dirty="0" err="1"/>
              <a:t>beschrijft</a:t>
            </a:r>
            <a:r>
              <a:rPr lang="en-US" sz="2400" dirty="0"/>
              <a:t> de macro-</a:t>
            </a:r>
            <a:r>
              <a:rPr lang="en-US" sz="2400" dirty="0" err="1"/>
              <a:t>kosmos</a:t>
            </a:r>
            <a:r>
              <a:rPr lang="en-US" sz="2400" dirty="0"/>
              <a:t>,</a:t>
            </a:r>
          </a:p>
          <a:p>
            <a:r>
              <a:rPr lang="en-US" sz="2400" dirty="0"/>
              <a:t>          tot op  </a:t>
            </a:r>
            <a:r>
              <a:rPr lang="en-US" sz="2400" dirty="0" err="1"/>
              <a:t>hoge</a:t>
            </a:r>
            <a:r>
              <a:rPr lang="en-US" sz="2400" dirty="0"/>
              <a:t> </a:t>
            </a:r>
            <a:r>
              <a:rPr lang="en-US" sz="2400" dirty="0" err="1"/>
              <a:t>precissie</a:t>
            </a:r>
            <a:r>
              <a:rPr lang="en-US" sz="2400" dirty="0"/>
              <a:t> </a:t>
            </a:r>
            <a:r>
              <a:rPr lang="en-US" sz="2400" dirty="0" err="1"/>
              <a:t>geverifieerd</a:t>
            </a:r>
            <a:endParaRPr lang="en-US" sz="2400" dirty="0"/>
          </a:p>
          <a:p>
            <a:r>
              <a:rPr lang="en-US" sz="2400" dirty="0"/>
              <a:t>          </a:t>
            </a:r>
            <a:r>
              <a:rPr lang="en-US" sz="2000" dirty="0"/>
              <a:t>(</a:t>
            </a:r>
            <a:r>
              <a:rPr lang="en-US" sz="2000" dirty="0" err="1"/>
              <a:t>bv</a:t>
            </a:r>
            <a:r>
              <a:rPr lang="en-US" sz="2000" dirty="0"/>
              <a:t> </a:t>
            </a:r>
            <a:r>
              <a:rPr lang="en-US" sz="2000" dirty="0" err="1"/>
              <a:t>neutronenterren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zwarte</a:t>
            </a:r>
            <a:r>
              <a:rPr lang="en-US" sz="2000" dirty="0"/>
              <a:t> </a:t>
            </a:r>
            <a:r>
              <a:rPr lang="en-US" sz="2000" dirty="0" err="1"/>
              <a:t>gaten</a:t>
            </a:r>
            <a:r>
              <a:rPr lang="en-US" sz="2000" dirty="0"/>
              <a:t> in </a:t>
            </a:r>
            <a:r>
              <a:rPr lang="en-US" sz="2000" dirty="0" err="1"/>
              <a:t>nauwe</a:t>
            </a:r>
            <a:r>
              <a:rPr lang="en-US" sz="2000" dirty="0"/>
              <a:t> </a:t>
            </a:r>
            <a:r>
              <a:rPr lang="en-US" sz="2000" dirty="0" err="1"/>
              <a:t>baan</a:t>
            </a:r>
            <a:r>
              <a:rPr lang="en-US" sz="2000" dirty="0"/>
              <a:t>)</a:t>
            </a:r>
            <a:endParaRPr lang="en-US" sz="2400" dirty="0"/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2BD31334-8FDD-4A4C-9D8A-EB6BFA628062}"/>
              </a:ext>
            </a:extLst>
          </p:cNvPr>
          <p:cNvSpPr txBox="1"/>
          <p:nvPr/>
        </p:nvSpPr>
        <p:spPr>
          <a:xfrm>
            <a:off x="267374" y="5832807"/>
            <a:ext cx="8791189" cy="46166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● OF:  </a:t>
            </a:r>
            <a:r>
              <a:rPr lang="en-US" sz="2400" dirty="0" err="1"/>
              <a:t>Geheel</a:t>
            </a:r>
            <a:r>
              <a:rPr lang="en-US" sz="2400" dirty="0"/>
              <a:t> </a:t>
            </a:r>
            <a:r>
              <a:rPr lang="en-US" sz="2400" dirty="0" err="1"/>
              <a:t>nieuwe</a:t>
            </a:r>
            <a:r>
              <a:rPr lang="en-US" sz="2400" dirty="0"/>
              <a:t> </a:t>
            </a:r>
            <a:r>
              <a:rPr lang="en-US" sz="2400" dirty="0" err="1"/>
              <a:t>theorie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de </a:t>
            </a:r>
            <a:r>
              <a:rPr lang="en-US" sz="2400" dirty="0" err="1"/>
              <a:t>Kwantumzwaartekracht</a:t>
            </a:r>
            <a:r>
              <a:rPr lang="en-US" sz="2400" dirty="0"/>
              <a:t>?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33B539A8-A031-4E62-BF03-CD88C27248E4}"/>
              </a:ext>
            </a:extLst>
          </p:cNvPr>
          <p:cNvSpPr txBox="1"/>
          <p:nvPr/>
        </p:nvSpPr>
        <p:spPr>
          <a:xfrm>
            <a:off x="747399" y="2334954"/>
            <a:ext cx="7388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● </a:t>
            </a:r>
            <a:r>
              <a:rPr lang="en-US" sz="2400" dirty="0" err="1"/>
              <a:t>Kwantum-natuurkunde</a:t>
            </a:r>
            <a:r>
              <a:rPr lang="en-US" sz="2400" dirty="0"/>
              <a:t> </a:t>
            </a:r>
            <a:r>
              <a:rPr lang="en-US" sz="2400" dirty="0" err="1"/>
              <a:t>beschrijft</a:t>
            </a:r>
            <a:r>
              <a:rPr lang="en-US" sz="2400" dirty="0"/>
              <a:t> de micro-</a:t>
            </a:r>
            <a:r>
              <a:rPr lang="en-US" sz="2400" dirty="0" err="1"/>
              <a:t>kosmos</a:t>
            </a:r>
            <a:r>
              <a:rPr lang="en-US" sz="2400" dirty="0"/>
              <a:t>,</a:t>
            </a:r>
          </a:p>
          <a:p>
            <a:r>
              <a:rPr lang="en-US" sz="2400" dirty="0"/>
              <a:t>          tot op  </a:t>
            </a:r>
            <a:r>
              <a:rPr lang="en-US" sz="2400" dirty="0" err="1"/>
              <a:t>hoge</a:t>
            </a:r>
            <a:r>
              <a:rPr lang="en-US" sz="2400" dirty="0"/>
              <a:t> </a:t>
            </a:r>
            <a:r>
              <a:rPr lang="en-US" sz="2400" dirty="0" err="1"/>
              <a:t>precissie</a:t>
            </a:r>
            <a:r>
              <a:rPr lang="en-US" sz="2400" dirty="0"/>
              <a:t> </a:t>
            </a:r>
            <a:r>
              <a:rPr lang="en-US" sz="2400" dirty="0" err="1"/>
              <a:t>geverifieerd</a:t>
            </a:r>
            <a:endParaRPr lang="en-US" sz="2400" dirty="0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740D124-996B-418B-BB66-342D51033CFE}"/>
              </a:ext>
            </a:extLst>
          </p:cNvPr>
          <p:cNvSpPr txBox="1"/>
          <p:nvPr/>
        </p:nvSpPr>
        <p:spPr>
          <a:xfrm>
            <a:off x="807814" y="3260292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Bij</a:t>
            </a:r>
            <a:r>
              <a:rPr lang="en-US" sz="2400" dirty="0"/>
              <a:t> </a:t>
            </a:r>
            <a:r>
              <a:rPr lang="en-US" sz="2400" dirty="0" err="1"/>
              <a:t>Zwarte</a:t>
            </a:r>
            <a:r>
              <a:rPr lang="en-US" sz="2400" dirty="0"/>
              <a:t> </a:t>
            </a:r>
            <a:r>
              <a:rPr lang="en-US" sz="2400" dirty="0" err="1"/>
              <a:t>gaten</a:t>
            </a:r>
            <a:r>
              <a:rPr lang="en-US" sz="2400" dirty="0"/>
              <a:t> </a:t>
            </a:r>
            <a:r>
              <a:rPr lang="en-US" sz="2400" dirty="0" err="1"/>
              <a:t>zijn</a:t>
            </a:r>
            <a:r>
              <a:rPr lang="en-US" sz="2400" dirty="0"/>
              <a:t> </a:t>
            </a:r>
            <a:r>
              <a:rPr lang="en-US" sz="2400" dirty="0" err="1"/>
              <a:t>ze</a:t>
            </a:r>
            <a:r>
              <a:rPr lang="en-US" sz="2400" dirty="0"/>
              <a:t> </a:t>
            </a:r>
            <a:r>
              <a:rPr lang="en-US" sz="2400" dirty="0" err="1"/>
              <a:t>onderling</a:t>
            </a:r>
            <a:r>
              <a:rPr lang="en-US" sz="2400" dirty="0"/>
              <a:t> </a:t>
            </a:r>
            <a:r>
              <a:rPr lang="en-US" sz="2400" dirty="0" err="1"/>
              <a:t>strijdig</a:t>
            </a:r>
            <a:r>
              <a:rPr lang="en-US" sz="2400" dirty="0"/>
              <a:t>,</a:t>
            </a:r>
          </a:p>
          <a:p>
            <a:r>
              <a:rPr lang="en-US" sz="2400" dirty="0"/>
              <a:t>         </a:t>
            </a:r>
            <a:r>
              <a:rPr lang="en-US" sz="2400" dirty="0" err="1"/>
              <a:t>Relativiteitstheorie</a:t>
            </a:r>
            <a:r>
              <a:rPr lang="en-US" sz="2400" dirty="0"/>
              <a:t> in </a:t>
            </a:r>
            <a:r>
              <a:rPr lang="en-US" sz="2400" dirty="0" err="1"/>
              <a:t>wezen</a:t>
            </a:r>
            <a:r>
              <a:rPr lang="en-US" sz="2400" dirty="0"/>
              <a:t> </a:t>
            </a:r>
            <a:r>
              <a:rPr lang="en-US" sz="2400" dirty="0" err="1"/>
              <a:t>juist</a:t>
            </a:r>
            <a:r>
              <a:rPr lang="en-US" sz="2400" dirty="0"/>
              <a:t>? </a:t>
            </a:r>
          </a:p>
          <a:p>
            <a:r>
              <a:rPr lang="en-US" sz="2400" dirty="0"/>
              <a:t>         </a:t>
            </a:r>
            <a:r>
              <a:rPr lang="en-US" sz="2400" dirty="0" err="1"/>
              <a:t>Afwijking</a:t>
            </a:r>
            <a:r>
              <a:rPr lang="en-US" sz="2400" dirty="0"/>
              <a:t> </a:t>
            </a:r>
            <a:r>
              <a:rPr lang="en-US" sz="2400" dirty="0" err="1"/>
              <a:t>Kwantummechanika</a:t>
            </a:r>
            <a:r>
              <a:rPr lang="en-US" sz="2400" dirty="0"/>
              <a:t>?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8E3AF232-45E4-4783-BD1C-4273C35B3D9E}"/>
              </a:ext>
            </a:extLst>
          </p:cNvPr>
          <p:cNvSpPr txBox="1"/>
          <p:nvPr/>
        </p:nvSpPr>
        <p:spPr>
          <a:xfrm>
            <a:off x="899889" y="4447257"/>
            <a:ext cx="6051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OF:</a:t>
            </a:r>
          </a:p>
          <a:p>
            <a:r>
              <a:rPr lang="en-US" sz="2400" dirty="0"/>
              <a:t>         </a:t>
            </a:r>
            <a:r>
              <a:rPr lang="en-US" sz="2400" dirty="0" err="1"/>
              <a:t>Relativiteitstheorie</a:t>
            </a:r>
            <a:r>
              <a:rPr lang="en-US" sz="2400" dirty="0"/>
              <a:t> </a:t>
            </a:r>
            <a:r>
              <a:rPr lang="en-US" sz="2400" dirty="0" err="1"/>
              <a:t>onjuist</a:t>
            </a:r>
            <a:r>
              <a:rPr lang="en-US" sz="2400" dirty="0"/>
              <a:t>? </a:t>
            </a:r>
          </a:p>
          <a:p>
            <a:r>
              <a:rPr lang="en-US" sz="2400" dirty="0"/>
              <a:t>         </a:t>
            </a:r>
            <a:r>
              <a:rPr lang="en-US" sz="2400" dirty="0" err="1"/>
              <a:t>Kwantummechanika</a:t>
            </a:r>
            <a:r>
              <a:rPr lang="en-US" sz="2400" dirty="0"/>
              <a:t> in </a:t>
            </a:r>
            <a:r>
              <a:rPr lang="en-US" sz="2400" dirty="0" err="1"/>
              <a:t>wezen</a:t>
            </a:r>
            <a:r>
              <a:rPr lang="en-US" sz="2400" dirty="0"/>
              <a:t> correct</a:t>
            </a:r>
          </a:p>
        </p:txBody>
      </p:sp>
    </p:spTree>
    <p:extLst>
      <p:ext uri="{BB962C8B-B14F-4D97-AF65-F5344CB8AC3E}">
        <p14:creationId xmlns:p14="http://schemas.microsoft.com/office/powerpoint/2010/main" val="142373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6701" y="-27480"/>
            <a:ext cx="8121829" cy="64809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 err="1"/>
              <a:t>Einde</a:t>
            </a:r>
            <a:endParaRPr lang="en-GB" altLang="en-US" sz="1800" b="1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/>
          </a:p>
        </p:txBody>
      </p: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1788920" y="213282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60" y="4299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95420" y="2020750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●</a:t>
            </a:r>
            <a:endParaRPr lang="en-US" sz="2000" i="1" dirty="0">
              <a:solidFill>
                <a:srgbClr val="FF0000"/>
              </a:solidFill>
            </a:endParaRPr>
          </a:p>
        </p:txBody>
      </p:sp>
      <p:pic>
        <p:nvPicPr>
          <p:cNvPr id="2" name="Introduction to Topology Made Easy.mp4-2">
            <a:hlinkClick r:id="" action="ppaction://media"/>
            <a:extLst>
              <a:ext uri="{FF2B5EF4-FFF2-40B4-BE49-F238E27FC236}">
                <a16:creationId xmlns:a16="http://schemas.microsoft.com/office/drawing/2014/main" id="{4D3FE86C-9202-4803-8835-FA397DA30E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CC05A8CE-4CC5-4485-9534-559937D1FA96}"/>
              </a:ext>
            </a:extLst>
          </p:cNvPr>
          <p:cNvSpPr txBox="1"/>
          <p:nvPr/>
        </p:nvSpPr>
        <p:spPr>
          <a:xfrm>
            <a:off x="1435637" y="2477181"/>
            <a:ext cx="4145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Volgende</a:t>
            </a:r>
            <a:r>
              <a:rPr lang="en-US" sz="2400" dirty="0"/>
              <a:t> </a:t>
            </a:r>
            <a:r>
              <a:rPr lang="en-US" sz="2400" dirty="0" err="1"/>
              <a:t>keer</a:t>
            </a:r>
            <a:r>
              <a:rPr lang="en-US" sz="2400" dirty="0"/>
              <a:t>:</a:t>
            </a:r>
          </a:p>
          <a:p>
            <a:r>
              <a:rPr lang="en-US" sz="2400" dirty="0" err="1"/>
              <a:t>waarnemingen</a:t>
            </a:r>
            <a:r>
              <a:rPr lang="en-US" sz="2400" dirty="0"/>
              <a:t> </a:t>
            </a:r>
            <a:r>
              <a:rPr lang="en-US" sz="2400" dirty="0" err="1"/>
              <a:t>Zwarte</a:t>
            </a:r>
            <a:r>
              <a:rPr lang="en-US" sz="2400" dirty="0"/>
              <a:t> </a:t>
            </a:r>
            <a:r>
              <a:rPr lang="en-US" sz="2400" dirty="0" err="1"/>
              <a:t>Gaten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err="1"/>
              <a:t>zwaartekrachtstraling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548365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0"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6701" y="-27480"/>
            <a:ext cx="8121829" cy="64809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 err="1"/>
              <a:t>Einde</a:t>
            </a:r>
            <a:endParaRPr lang="en-GB" altLang="en-US" sz="1800" b="1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/>
          </a:p>
        </p:txBody>
      </p: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1788920" y="213282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60" y="4299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5113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D273A7B4-66EE-406F-9C41-F66AEAD98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/>
              <a:t>Algemene Relativiteit 28 nov 2020</a:t>
            </a: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379" y="-12802"/>
            <a:ext cx="9036619" cy="633412"/>
          </a:xfrm>
        </p:spPr>
        <p:txBody>
          <a:bodyPr/>
          <a:lstStyle/>
          <a:p>
            <a:pPr eaLnBrk="1" hangingPunct="1"/>
            <a:r>
              <a:rPr lang="nl-NL" altLang="en-US" sz="2800" b="1" dirty="0"/>
              <a:t>Altijd golfbeweging door vertraagde reactie</a:t>
            </a:r>
          </a:p>
        </p:txBody>
      </p:sp>
      <p:grpSp>
        <p:nvGrpSpPr>
          <p:cNvPr id="8" name="Groep 7"/>
          <p:cNvGrpSpPr/>
          <p:nvPr/>
        </p:nvGrpSpPr>
        <p:grpSpPr>
          <a:xfrm>
            <a:off x="899490" y="692620"/>
            <a:ext cx="6192863" cy="1800250"/>
            <a:chOff x="755470" y="1124680"/>
            <a:chExt cx="6192863" cy="1800250"/>
          </a:xfrm>
        </p:grpSpPr>
        <p:grpSp>
          <p:nvGrpSpPr>
            <p:cNvPr id="6155" name="Group 15"/>
            <p:cNvGrpSpPr>
              <a:grpSpLocks/>
            </p:cNvGrpSpPr>
            <p:nvPr/>
          </p:nvGrpSpPr>
          <p:grpSpPr bwMode="auto">
            <a:xfrm>
              <a:off x="938055" y="1124680"/>
              <a:ext cx="6010278" cy="1708150"/>
              <a:chOff x="1680" y="676"/>
              <a:chExt cx="3786" cy="1076"/>
            </a:xfrm>
          </p:grpSpPr>
          <p:pic>
            <p:nvPicPr>
              <p:cNvPr id="6157" name="Picture 8" descr="peoplewav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906"/>
                <a:ext cx="3786" cy="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58" name="Text Box 12"/>
              <p:cNvSpPr txBox="1">
                <a:spLocks noChangeArrowheads="1"/>
              </p:cNvSpPr>
              <p:nvPr/>
            </p:nvSpPr>
            <p:spPr bwMode="auto">
              <a:xfrm>
                <a:off x="1733" y="676"/>
                <a:ext cx="3601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l-NL" altLang="en-US" b="0" dirty="0" err="1"/>
                  <a:t>Bijvoorbeeld:de</a:t>
                </a:r>
                <a:r>
                  <a:rPr lang="nl-NL" altLang="en-US" b="0" dirty="0"/>
                  <a:t> stadion-golf  (de “wave”)</a:t>
                </a:r>
              </a:p>
            </p:txBody>
          </p:sp>
        </p:grpSp>
        <p:cxnSp>
          <p:nvCxnSpPr>
            <p:cNvPr id="3" name="Rechte verbindingslijn met pijl 2"/>
            <p:cNvCxnSpPr/>
            <p:nvPr/>
          </p:nvCxnSpPr>
          <p:spPr bwMode="auto">
            <a:xfrm flipV="1">
              <a:off x="755470" y="1268700"/>
              <a:ext cx="0" cy="1651154"/>
            </a:xfrm>
            <a:prstGeom prst="straightConnector1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Rechte verbindingslijn met pijl 16"/>
            <p:cNvCxnSpPr/>
            <p:nvPr/>
          </p:nvCxnSpPr>
          <p:spPr bwMode="auto">
            <a:xfrm>
              <a:off x="755470" y="2924930"/>
              <a:ext cx="3456480" cy="0"/>
            </a:xfrm>
            <a:prstGeom prst="straightConnector1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" name="Tekstvak 6"/>
          <p:cNvSpPr txBox="1"/>
          <p:nvPr/>
        </p:nvSpPr>
        <p:spPr>
          <a:xfrm>
            <a:off x="107380" y="179198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u(</a:t>
            </a:r>
            <a:r>
              <a:rPr lang="nl-NL" dirty="0" err="1"/>
              <a:t>x,t</a:t>
            </a:r>
            <a:r>
              <a:rPr lang="nl-NL" dirty="0"/>
              <a:t>)</a:t>
            </a:r>
          </a:p>
        </p:txBody>
      </p:sp>
      <p:cxnSp>
        <p:nvCxnSpPr>
          <p:cNvPr id="10" name="Rechte verbindingslijn met pijl 9"/>
          <p:cNvCxnSpPr/>
          <p:nvPr/>
        </p:nvCxnSpPr>
        <p:spPr bwMode="auto">
          <a:xfrm>
            <a:off x="1835620" y="2636890"/>
            <a:ext cx="648090" cy="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kstvak 26"/>
          <p:cNvSpPr txBox="1"/>
          <p:nvPr/>
        </p:nvSpPr>
        <p:spPr>
          <a:xfrm>
            <a:off x="1835620" y="2708900"/>
            <a:ext cx="2419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Δx, stoelbreedte ~ 0.6 m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1795180" y="2996940"/>
            <a:ext cx="1984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reactietijd Δt ~ 0.1 s</a:t>
            </a:r>
          </a:p>
        </p:txBody>
      </p:sp>
      <p:sp>
        <p:nvSpPr>
          <p:cNvPr id="13" name="Rechteraccolade 12"/>
          <p:cNvSpPr/>
          <p:nvPr/>
        </p:nvSpPr>
        <p:spPr bwMode="auto">
          <a:xfrm>
            <a:off x="4283960" y="2708900"/>
            <a:ext cx="155448" cy="706398"/>
          </a:xfrm>
          <a:prstGeom prst="rightBrace">
            <a:avLst/>
          </a:prstGeom>
          <a:noFill/>
          <a:ln w="1905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kstvak 29"/>
              <p:cNvSpPr txBox="1"/>
              <p:nvPr/>
            </p:nvSpPr>
            <p:spPr>
              <a:xfrm>
                <a:off x="4763614" y="2564880"/>
                <a:ext cx="3171766" cy="7387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600" dirty="0"/>
                  <a:t>voortplantingssnelheid</a:t>
                </a:r>
              </a:p>
              <a:p>
                <a:r>
                  <a:rPr lang="nl-NL" dirty="0"/>
                  <a:t>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/>
                      </a:rPr>
                      <m:t>𝑣</m:t>
                    </m:r>
                    <m:r>
                      <a:rPr lang="nl-NL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  <m:r>
                      <a:rPr lang="nl-NL" b="0" i="1" smtClean="0">
                        <a:latin typeface="Cambria Math"/>
                      </a:rPr>
                      <m:t>=6 </m:t>
                    </m:r>
                    <m:r>
                      <a:rPr lang="nl-NL" b="0" i="1" smtClean="0">
                        <a:latin typeface="Cambria Math"/>
                      </a:rPr>
                      <m:t>𝑚</m:t>
                    </m:r>
                    <m:r>
                      <a:rPr lang="nl-NL" b="0" i="1" smtClean="0">
                        <a:latin typeface="Cambria Math"/>
                      </a:rPr>
                      <m:t>/</m:t>
                    </m:r>
                    <m:r>
                      <a:rPr lang="nl-NL" b="0" i="1" smtClean="0">
                        <a:latin typeface="Cambria Math"/>
                      </a:rPr>
                      <m:t>𝑠</m:t>
                    </m:r>
                  </m:oMath>
                </a14:m>
                <a:r>
                  <a:rPr lang="nl-NL" dirty="0"/>
                  <a:t> </a:t>
                </a:r>
                <a:r>
                  <a:rPr lang="nl-NL" sz="1600" dirty="0"/>
                  <a:t>= fietssnelheid</a:t>
                </a:r>
              </a:p>
            </p:txBody>
          </p:sp>
        </mc:Choice>
        <mc:Fallback xmlns="">
          <p:sp>
            <p:nvSpPr>
              <p:cNvPr id="30" name="Tekstvak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614" y="2564880"/>
                <a:ext cx="3171766" cy="738792"/>
              </a:xfrm>
              <a:prstGeom prst="rect">
                <a:avLst/>
              </a:prstGeom>
              <a:blipFill>
                <a:blip r:embed="rId4"/>
                <a:stretch>
                  <a:fillRect l="-960" t="-2479" b="-82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4"/>
              <p:cNvSpPr txBox="1"/>
              <p:nvPr/>
            </p:nvSpPr>
            <p:spPr>
              <a:xfrm>
                <a:off x="251400" y="3429000"/>
                <a:ext cx="7979872" cy="615553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nl-NL" sz="1600" dirty="0"/>
                  <a:t>je streeft naar: zelfde doen als de buurman (op x-</a:t>
                </a:r>
                <a:r>
                  <a:rPr lang="el-GR" sz="1600" dirty="0"/>
                  <a:t>Δ</a:t>
                </a:r>
                <a:r>
                  <a:rPr lang="nl-NL" sz="1600" dirty="0"/>
                  <a:t>x)  met vertraagde reactie </a:t>
                </a:r>
                <a:r>
                  <a:rPr lang="el-GR" sz="1600" dirty="0"/>
                  <a:t>Δ</a:t>
                </a:r>
                <a:r>
                  <a:rPr lang="nl-NL" sz="1600" dirty="0"/>
                  <a:t>t </a:t>
                </a:r>
              </a:p>
              <a:p>
                <a:r>
                  <a:rPr lang="nl-NL" dirty="0"/>
                  <a:t>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/>
                      </a:rPr>
                      <m:t>𝑢</m:t>
                    </m:r>
                    <m:d>
                      <m:d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b="0" i="1" smtClean="0">
                            <a:latin typeface="Cambria Math"/>
                          </a:rPr>
                          <m:t>𝑥</m:t>
                        </m:r>
                        <m:r>
                          <a:rPr lang="nl-NL" b="0" i="1" smtClean="0">
                            <a:latin typeface="Cambria Math"/>
                          </a:rPr>
                          <m:t>,</m:t>
                        </m:r>
                        <m:r>
                          <a:rPr lang="nl-NL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nl-NL" b="0" i="1" smtClean="0">
                        <a:latin typeface="Cambria Math"/>
                      </a:rPr>
                      <m:t>=</m:t>
                    </m:r>
                    <m:r>
                      <a:rPr lang="nl-NL" b="0" i="1" smtClean="0">
                        <a:latin typeface="Cambria Math"/>
                      </a:rPr>
                      <m:t>𝑢</m:t>
                    </m:r>
                    <m:d>
                      <m:d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b="0" i="1" smtClean="0">
                            <a:latin typeface="Cambria Math"/>
                          </a:rPr>
                          <m:t>𝑥</m:t>
                        </m:r>
                        <m:r>
                          <a:rPr lang="nl-NL" b="0" i="1" smtClean="0">
                            <a:latin typeface="Cambria Math"/>
                          </a:rPr>
                          <m:t>−∆</m:t>
                        </m:r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−∆</m:t>
                        </m:r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nl-NL" dirty="0"/>
                  <a:t> </a:t>
                </a:r>
              </a:p>
            </p:txBody>
          </p:sp>
        </mc:Choice>
        <mc:Fallback xmlns="">
          <p:sp>
            <p:nvSpPr>
              <p:cNvPr id="15" name="Tekstvak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0" y="3429000"/>
                <a:ext cx="7979872" cy="615553"/>
              </a:xfrm>
              <a:prstGeom prst="rect">
                <a:avLst/>
              </a:prstGeom>
              <a:blipFill>
                <a:blip r:embed="rId5"/>
                <a:stretch>
                  <a:fillRect l="-305" t="-1942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kstvak 31"/>
              <p:cNvSpPr txBox="1"/>
              <p:nvPr/>
            </p:nvSpPr>
            <p:spPr>
              <a:xfrm>
                <a:off x="264633" y="4018332"/>
                <a:ext cx="7979877" cy="371320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oplossing bijvoorbeeld: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/>
                      </a:rPr>
                      <m:t>𝑢</m:t>
                    </m:r>
                    <m:d>
                      <m:d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b="0" i="1" smtClean="0">
                            <a:latin typeface="Cambria Math"/>
                          </a:rPr>
                          <m:t>𝑥</m:t>
                        </m:r>
                        <m:r>
                          <a:rPr lang="nl-NL" b="0" i="1" smtClean="0">
                            <a:latin typeface="Cambria Math"/>
                          </a:rPr>
                          <m:t>,</m:t>
                        </m:r>
                        <m:r>
                          <a:rPr lang="nl-NL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nl-NL" b="0" i="1" smtClean="0">
                        <a:latin typeface="Cambria Math"/>
                      </a:rPr>
                      <m:t>=</m:t>
                    </m:r>
                    <m:r>
                      <a:rPr lang="nl-NL" b="0" i="1" smtClean="0">
                        <a:latin typeface="Cambria Math"/>
                      </a:rPr>
                      <m:t>𝐴</m:t>
                    </m:r>
                    <m:func>
                      <m:func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nl-NL" b="0" i="1" smtClean="0">
                            <a:latin typeface="Cambria Math"/>
                          </a:rPr>
                          <m:t>(</m:t>
                        </m:r>
                        <m:r>
                          <a:rPr lang="nl-NL" b="0" i="1" smtClean="0">
                            <a:latin typeface="Cambria Math"/>
                          </a:rPr>
                          <m:t>𝑥</m:t>
                        </m:r>
                        <m:r>
                          <a:rPr lang="nl-NL" b="0" i="1" smtClean="0">
                            <a:latin typeface="Cambria Math"/>
                          </a:rPr>
                          <m:t>−</m:t>
                        </m:r>
                        <m:r>
                          <a:rPr lang="nl-NL" b="0" i="1" smtClean="0">
                            <a:latin typeface="Cambria Math"/>
                          </a:rPr>
                          <m:t>𝑣𝑡</m:t>
                        </m:r>
                        <m:r>
                          <a:rPr lang="nl-NL" b="0" i="1" smtClean="0">
                            <a:latin typeface="Cambria Math"/>
                          </a:rPr>
                          <m:t>)</m:t>
                        </m:r>
                      </m:e>
                    </m:func>
                    <m:r>
                      <a:rPr lang="nl-NL" b="0" i="1" smtClean="0">
                        <a:latin typeface="Cambria Math"/>
                      </a:rPr>
                      <m:t>  </m:t>
                    </m:r>
                    <m:r>
                      <a:rPr lang="nl-NL" b="0" i="1" smtClean="0">
                        <a:latin typeface="Cambria Math"/>
                      </a:rPr>
                      <m:t>𝑚𝑒𝑡</m:t>
                    </m:r>
                    <m:r>
                      <a:rPr lang="nl-NL" b="0" i="1" smtClean="0">
                        <a:latin typeface="Cambria Math"/>
                      </a:rPr>
                      <m:t> </m:t>
                    </m:r>
                    <m:r>
                      <a:rPr lang="nl-NL" b="0" i="1" smtClean="0">
                        <a:latin typeface="Cambria Math"/>
                      </a:rPr>
                      <m:t>𝑣</m:t>
                    </m:r>
                    <m:r>
                      <a:rPr lang="nl-NL" b="0" i="1" smtClean="0">
                        <a:latin typeface="Cambria Math"/>
                      </a:rPr>
                      <m:t>=</m:t>
                    </m:r>
                    <m:f>
                      <m:fPr>
                        <m:type m:val="skw"/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</m:oMath>
                </a14:m>
                <a:r>
                  <a:rPr lang="nl-NL" dirty="0"/>
                  <a:t>   = lopende golf</a:t>
                </a:r>
              </a:p>
            </p:txBody>
          </p:sp>
        </mc:Choice>
        <mc:Fallback xmlns="">
          <p:sp>
            <p:nvSpPr>
              <p:cNvPr id="32" name="Tekstvak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33" y="4018332"/>
                <a:ext cx="7979877" cy="371320"/>
              </a:xfrm>
              <a:prstGeom prst="rect">
                <a:avLst/>
              </a:prstGeom>
              <a:blipFill>
                <a:blip r:embed="rId6"/>
                <a:stretch>
                  <a:fillRect l="-534" t="-107813" b="-165625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kstvak 15"/>
          <p:cNvSpPr txBox="1"/>
          <p:nvPr/>
        </p:nvSpPr>
        <p:spPr>
          <a:xfrm>
            <a:off x="179390" y="4581160"/>
            <a:ext cx="9033242" cy="1261884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NL" sz="1800" b="1" dirty="0"/>
              <a:t>Zwaartekrachtsgolven</a:t>
            </a:r>
            <a:r>
              <a:rPr lang="nl-NL" sz="1600" b="1" dirty="0"/>
              <a:t>. </a:t>
            </a:r>
            <a:r>
              <a:rPr lang="nl-NL" dirty="0"/>
              <a:t>Poincaré in 1905 als reactie op de Speciale relativieitstheorie:</a:t>
            </a:r>
          </a:p>
          <a:p>
            <a:r>
              <a:rPr lang="nl-NL" dirty="0"/>
              <a:t>doordat in de natuur alles vertraagd reageert (beperkt door lichtsnelheid),</a:t>
            </a:r>
          </a:p>
          <a:p>
            <a:r>
              <a:rPr lang="nl-NL" sz="2000" dirty="0"/>
              <a:t>ook zwaartekracht, moeten er zwaartekrachtsgolven bestaan</a:t>
            </a:r>
          </a:p>
          <a:p>
            <a:r>
              <a:rPr lang="nl-NL" sz="2000" dirty="0"/>
              <a:t>(nog zonder dat er een theorie is) en moet </a:t>
            </a:r>
            <a:r>
              <a:rPr lang="nl-NL" sz="2000" b="1" dirty="0"/>
              <a:t>Newton onjuist </a:t>
            </a:r>
            <a:r>
              <a:rPr lang="nl-NL" sz="2000" dirty="0"/>
              <a:t>zijn</a:t>
            </a:r>
          </a:p>
        </p:txBody>
      </p:sp>
    </p:spTree>
    <p:extLst>
      <p:ext uri="{BB962C8B-B14F-4D97-AF65-F5344CB8AC3E}">
        <p14:creationId xmlns:p14="http://schemas.microsoft.com/office/powerpoint/2010/main" val="336641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3" grpId="0" animBg="1"/>
      <p:bldP spid="30" grpId="0"/>
      <p:bldP spid="15" grpId="0" animBg="1"/>
      <p:bldP spid="32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7" y="-20127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9259" y="149217"/>
            <a:ext cx="6054951" cy="1557803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GB" altLang="en-US" sz="2000" b="1" dirty="0" err="1"/>
              <a:t>Gedachte</a:t>
            </a:r>
            <a:r>
              <a:rPr lang="en-GB" altLang="en-US" sz="2000" b="1" dirty="0"/>
              <a:t>-experiment, wat </a:t>
            </a:r>
            <a:r>
              <a:rPr lang="en-GB" altLang="en-US" sz="2000" b="1" dirty="0" err="1"/>
              <a:t>als</a:t>
            </a:r>
            <a:r>
              <a:rPr lang="en-GB" altLang="en-US" sz="2000" b="1" dirty="0"/>
              <a:t>…</a:t>
            </a:r>
            <a:br>
              <a:rPr lang="en-GB" altLang="en-US" sz="2800" b="1" dirty="0"/>
            </a:br>
            <a:r>
              <a:rPr lang="en-GB" altLang="en-US" sz="2800" b="1" dirty="0"/>
              <a:t>Wat </a:t>
            </a:r>
            <a:r>
              <a:rPr lang="en-GB" altLang="en-US" sz="2800" b="1" dirty="0" err="1"/>
              <a:t>als</a:t>
            </a:r>
            <a:r>
              <a:rPr lang="en-GB" altLang="en-US" sz="2800" b="1" dirty="0"/>
              <a:t> </a:t>
            </a:r>
            <a:r>
              <a:rPr lang="en-GB" altLang="en-US" sz="2400" b="1" dirty="0"/>
              <a:t>de </a:t>
            </a:r>
            <a:r>
              <a:rPr lang="en-GB" altLang="en-US" sz="2400" b="1" dirty="0" err="1"/>
              <a:t>afstand</a:t>
            </a:r>
            <a:r>
              <a:rPr lang="en-GB" altLang="en-US" sz="2400" b="1" dirty="0"/>
              <a:t> heel </a:t>
            </a:r>
            <a:r>
              <a:rPr lang="en-GB" altLang="en-US" sz="2400" b="1" dirty="0" err="1"/>
              <a:t>klein</a:t>
            </a:r>
            <a:r>
              <a:rPr lang="en-GB" altLang="en-US" sz="2400" b="1" dirty="0"/>
              <a:t> is</a:t>
            </a:r>
            <a:br>
              <a:rPr lang="en-GB" altLang="en-US" sz="2400" b="1" dirty="0"/>
            </a:br>
            <a:r>
              <a:rPr lang="en-GB" altLang="en-US" sz="2000" b="1" dirty="0"/>
              <a:t>(</a:t>
            </a:r>
            <a:r>
              <a:rPr lang="en-GB" altLang="en-US" sz="2000" b="1" dirty="0" err="1"/>
              <a:t>baan</a:t>
            </a:r>
            <a:r>
              <a:rPr lang="en-GB" altLang="en-US" sz="2000" b="1" dirty="0"/>
              <a:t> </a:t>
            </a:r>
            <a:r>
              <a:rPr lang="en-GB" altLang="en-US" sz="2000" b="1" dirty="0" err="1"/>
              <a:t>rond</a:t>
            </a:r>
            <a:r>
              <a:rPr lang="en-GB" altLang="en-US" sz="2000" b="1" dirty="0"/>
              <a:t> </a:t>
            </a:r>
            <a:r>
              <a:rPr lang="en-GB" altLang="en-US" sz="2000" b="1" dirty="0" err="1"/>
              <a:t>een</a:t>
            </a:r>
            <a:r>
              <a:rPr lang="en-GB" altLang="en-US" sz="2000" b="1" dirty="0"/>
              <a:t> punt-</a:t>
            </a:r>
            <a:r>
              <a:rPr lang="en-GB" altLang="en-US" sz="2000" b="1" dirty="0" err="1"/>
              <a:t>massa</a:t>
            </a:r>
            <a:r>
              <a:rPr lang="en-GB" altLang="en-US" sz="2000" b="1" dirty="0"/>
              <a:t>)</a:t>
            </a:r>
            <a:endParaRPr lang="en-GB" altLang="en-US" sz="1400" b="1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/>
          </a:p>
        </p:txBody>
      </p: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1788920" y="213282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60" y="4299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40" y="1024485"/>
            <a:ext cx="3390900" cy="676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8" y="2543731"/>
            <a:ext cx="4544322" cy="1965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00" y="1908095"/>
            <a:ext cx="4839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RX J0806+15: met </a:t>
            </a:r>
            <a:r>
              <a:rPr lang="en-US" sz="1600" b="1" dirty="0" err="1"/>
              <a:t>periode</a:t>
            </a:r>
            <a:r>
              <a:rPr lang="en-US" sz="1600" b="1" dirty="0"/>
              <a:t> van 5 min</a:t>
            </a:r>
          </a:p>
          <a:p>
            <a:r>
              <a:rPr lang="en-US" sz="1600" b="1" dirty="0"/>
              <a:t>de </a:t>
            </a:r>
            <a:r>
              <a:rPr lang="en-US" sz="1600" b="1" dirty="0" err="1"/>
              <a:t>snelste</a:t>
            </a:r>
            <a:r>
              <a:rPr lang="en-US" sz="1600" b="1" dirty="0"/>
              <a:t> </a:t>
            </a:r>
            <a:r>
              <a:rPr lang="en-US" sz="1600" b="1" dirty="0" err="1"/>
              <a:t>ster</a:t>
            </a:r>
            <a:r>
              <a:rPr lang="en-US" sz="1600" b="1" dirty="0"/>
              <a:t> in </a:t>
            </a:r>
            <a:r>
              <a:rPr lang="en-US" sz="1600" b="1" dirty="0" err="1"/>
              <a:t>een</a:t>
            </a:r>
            <a:r>
              <a:rPr lang="en-US" sz="1600" b="1" dirty="0"/>
              <a:t> </a:t>
            </a:r>
            <a:r>
              <a:rPr lang="en-US" sz="1600" b="1" dirty="0" err="1"/>
              <a:t>dubbelster</a:t>
            </a:r>
            <a:r>
              <a:rPr lang="en-US" sz="1600" b="1" dirty="0"/>
              <a:t> die we </a:t>
            </a:r>
            <a:r>
              <a:rPr lang="en-US" sz="1600" b="1" dirty="0" err="1"/>
              <a:t>kennen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51400" y="4581160"/>
            <a:ext cx="5328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Wanneer</a:t>
            </a:r>
            <a:r>
              <a:rPr lang="en-US" dirty="0"/>
              <a:t> is </a:t>
            </a:r>
            <a:r>
              <a:rPr lang="en-US" dirty="0" err="1"/>
              <a:t>v</a:t>
            </a:r>
            <a:r>
              <a:rPr lang="en-US" baseline="-25000" dirty="0" err="1"/>
              <a:t>cirkel</a:t>
            </a:r>
            <a:r>
              <a:rPr lang="en-US" baseline="-25000" dirty="0"/>
              <a:t> </a:t>
            </a:r>
            <a:r>
              <a:rPr lang="en-US" dirty="0"/>
              <a:t>= c of </a:t>
            </a:r>
            <a:r>
              <a:rPr lang="en-US" dirty="0" err="1"/>
              <a:t>groter</a:t>
            </a:r>
            <a:r>
              <a:rPr lang="en-US" dirty="0"/>
              <a:t>?  (c de </a:t>
            </a:r>
            <a:r>
              <a:rPr lang="en-US" dirty="0" err="1"/>
              <a:t>lichtsnelheid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51400" y="5013220"/>
                <a:ext cx="6945030" cy="61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als de </a:t>
                </a:r>
                <a:r>
                  <a:rPr lang="en-US" dirty="0" err="1"/>
                  <a:t>afstand</a:t>
                </a:r>
                <a:r>
                  <a:rPr lang="en-US" dirty="0"/>
                  <a:t> r </a:t>
                </a:r>
                <a:r>
                  <a:rPr lang="en-US" dirty="0" err="1"/>
                  <a:t>kleiner</a:t>
                </a:r>
                <a:r>
                  <a:rPr lang="en-US" dirty="0"/>
                  <a:t> </a:t>
                </a:r>
                <a:r>
                  <a:rPr lang="en-US" dirty="0" err="1"/>
                  <a:t>dan</a:t>
                </a:r>
                <a:r>
                  <a:rPr lang="en-US" dirty="0"/>
                  <a:t> (of van </a:t>
                </a:r>
                <a:r>
                  <a:rPr lang="en-US" dirty="0" err="1"/>
                  <a:t>orde</a:t>
                </a:r>
                <a:r>
                  <a:rPr lang="en-US" dirty="0"/>
                  <a:t> of </a:t>
                </a:r>
                <a:r>
                  <a:rPr lang="en-US" dirty="0" err="1"/>
                  <a:t>grootte</a:t>
                </a:r>
                <a:r>
                  <a:rPr lang="en-US" dirty="0"/>
                  <a:t>) r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𝐺𝑀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𝑐</m:t>
                        </m:r>
                        <m:r>
                          <a:rPr lang="en-US" sz="2400" b="0" i="1" baseline="30000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0" y="5013220"/>
                <a:ext cx="6945030" cy="618952"/>
              </a:xfrm>
              <a:prstGeom prst="rect">
                <a:avLst/>
              </a:prstGeom>
              <a:blipFill rotWithShape="1">
                <a:blip r:embed="rId6"/>
                <a:stretch>
                  <a:fillRect l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51400" y="5631425"/>
            <a:ext cx="8456161" cy="646331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op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afstand</a:t>
            </a:r>
            <a:r>
              <a:rPr lang="en-US" dirty="0"/>
              <a:t> is de </a:t>
            </a:r>
            <a:r>
              <a:rPr lang="en-US" dirty="0" err="1"/>
              <a:t>theorie</a:t>
            </a:r>
            <a:r>
              <a:rPr lang="en-US" dirty="0"/>
              <a:t> van de </a:t>
            </a:r>
            <a:r>
              <a:rPr lang="en-US" dirty="0" err="1"/>
              <a:t>zwaartekracht</a:t>
            </a:r>
            <a:r>
              <a:rPr lang="en-US" dirty="0"/>
              <a:t> (Newton)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juist</a:t>
            </a:r>
            <a:r>
              <a:rPr lang="en-US" dirty="0"/>
              <a:t>,</a:t>
            </a:r>
          </a:p>
          <a:p>
            <a:r>
              <a:rPr lang="en-US" dirty="0"/>
              <a:t>want die </a:t>
            </a:r>
            <a:r>
              <a:rPr lang="en-US" dirty="0" err="1"/>
              <a:t>leidt</a:t>
            </a:r>
            <a:r>
              <a:rPr lang="en-US" dirty="0"/>
              <a:t> tot </a:t>
            </a:r>
            <a:r>
              <a:rPr lang="en-US" dirty="0" err="1"/>
              <a:t>snelheden</a:t>
            </a:r>
            <a:r>
              <a:rPr lang="en-US" dirty="0"/>
              <a:t> </a:t>
            </a:r>
            <a:r>
              <a:rPr lang="en-US" dirty="0" err="1"/>
              <a:t>groter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de </a:t>
            </a:r>
            <a:r>
              <a:rPr lang="en-US" dirty="0" err="1"/>
              <a:t>lichtsnelheid</a:t>
            </a:r>
            <a:r>
              <a:rPr lang="en-US" dirty="0"/>
              <a:t> 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446117" y="153694"/>
                <a:ext cx="1518493" cy="610936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baseline="30000" smtClean="0">
                          <a:latin typeface="Cambria Math"/>
                        </a:rPr>
                        <m:t>2</m:t>
                      </m:r>
                      <m:r>
                        <a:rPr lang="en-US" b="0" i="1" baseline="-25000" smtClean="0">
                          <a:latin typeface="Cambria Math"/>
                        </a:rPr>
                        <m:t>𝑐𝑖𝑟𝑘𝑒𝑙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𝐺𝑀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117" y="153694"/>
                <a:ext cx="1518493" cy="61093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56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WordArt 2">
            <a:extLst>
              <a:ext uri="{FF2B5EF4-FFF2-40B4-BE49-F238E27FC236}">
                <a16:creationId xmlns:a16="http://schemas.microsoft.com/office/drawing/2014/main" id="{2851D2A7-160F-4674-80F6-C641BBA8DC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58888" y="3105150"/>
            <a:ext cx="6407150" cy="19081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nl-NL" sz="3600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0000"/>
                    </a:gs>
                    <a:gs pos="100000">
                      <a:srgbClr val="FDDF03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THE  END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4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4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4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4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6701" y="-27480"/>
            <a:ext cx="8121829" cy="64809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 err="1"/>
              <a:t>Identificatie</a:t>
            </a:r>
            <a:r>
              <a:rPr lang="en-GB" altLang="en-US" sz="2800" b="1" dirty="0"/>
              <a:t> van </a:t>
            </a:r>
            <a:r>
              <a:rPr lang="en-GB" altLang="en-US" sz="2800" b="1" dirty="0" err="1"/>
              <a:t>randen</a:t>
            </a:r>
            <a:r>
              <a:rPr lang="en-GB" altLang="en-US" sz="2800" b="1" dirty="0"/>
              <a:t>: </a:t>
            </a:r>
            <a:r>
              <a:rPr lang="en-GB" altLang="en-US" sz="2800" b="1" dirty="0" err="1"/>
              <a:t>andere</a:t>
            </a:r>
            <a:r>
              <a:rPr lang="en-GB" altLang="en-US" sz="2800" b="1" dirty="0"/>
              <a:t> </a:t>
            </a:r>
            <a:r>
              <a:rPr lang="en-GB" altLang="en-US" sz="2800" b="1" dirty="0" err="1"/>
              <a:t>topologie</a:t>
            </a:r>
            <a:endParaRPr lang="en-GB" altLang="en-US" sz="1800" b="1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/>
          </a:p>
        </p:txBody>
      </p: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1788920" y="213282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60" y="4299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23069CC-589E-42D6-9875-CCAA9A295B8B}"/>
              </a:ext>
            </a:extLst>
          </p:cNvPr>
          <p:cNvSpPr txBox="1"/>
          <p:nvPr/>
        </p:nvSpPr>
        <p:spPr>
          <a:xfrm>
            <a:off x="107380" y="620610"/>
            <a:ext cx="8058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Mercator-projectie</a:t>
            </a:r>
            <a:r>
              <a:rPr lang="nl-NL" dirty="0"/>
              <a:t> van het Aardoppervlak (geografische breedte tegen lengte)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A8BE5DE-19F6-4936-A7CC-4A0F4CD26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24" y="1000659"/>
            <a:ext cx="7668430" cy="56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6701" y="-27480"/>
            <a:ext cx="8121829" cy="64809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800" b="1" dirty="0" err="1"/>
              <a:t>Identificatie</a:t>
            </a:r>
            <a:r>
              <a:rPr lang="en-GB" altLang="en-US" sz="2800" b="1" dirty="0"/>
              <a:t> van </a:t>
            </a:r>
            <a:r>
              <a:rPr lang="en-GB" altLang="en-US" sz="2800" b="1" dirty="0" err="1"/>
              <a:t>randen</a:t>
            </a:r>
            <a:endParaRPr lang="en-GB" altLang="en-US" sz="1800" b="1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/>
          </a:p>
        </p:txBody>
      </p: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1788920" y="213282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60" y="4299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1C837F2-106F-4EB9-B9E5-DB6E2E3E5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7" y="975960"/>
            <a:ext cx="7884145" cy="389279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23069CC-589E-42D6-9875-CCAA9A295B8B}"/>
              </a:ext>
            </a:extLst>
          </p:cNvPr>
          <p:cNvSpPr txBox="1"/>
          <p:nvPr/>
        </p:nvSpPr>
        <p:spPr>
          <a:xfrm>
            <a:off x="107380" y="620610"/>
            <a:ext cx="8058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Mercator-projectie</a:t>
            </a:r>
            <a:r>
              <a:rPr lang="nl-NL" dirty="0"/>
              <a:t> van het Aardoppervlak (geografische breedte tegen lengte)</a:t>
            </a: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60F903CB-F091-423F-9D30-04C586AA2014}"/>
              </a:ext>
            </a:extLst>
          </p:cNvPr>
          <p:cNvGrpSpPr/>
          <p:nvPr/>
        </p:nvGrpSpPr>
        <p:grpSpPr>
          <a:xfrm>
            <a:off x="573379" y="2285863"/>
            <a:ext cx="1992853" cy="1638107"/>
            <a:chOff x="107380" y="2708900"/>
            <a:chExt cx="1992853" cy="1638107"/>
          </a:xfrm>
        </p:grpSpPr>
        <p:cxnSp>
          <p:nvCxnSpPr>
            <p:cNvPr id="6" name="Rechte verbindingslijn met pijl 5">
              <a:extLst>
                <a:ext uri="{FF2B5EF4-FFF2-40B4-BE49-F238E27FC236}">
                  <a16:creationId xmlns:a16="http://schemas.microsoft.com/office/drawing/2014/main" id="{E722DCE0-F56B-4C17-A6E2-F2A5F2D14D93}"/>
                </a:ext>
              </a:extLst>
            </p:cNvPr>
            <p:cNvCxnSpPr/>
            <p:nvPr/>
          </p:nvCxnSpPr>
          <p:spPr bwMode="auto">
            <a:xfrm flipV="1">
              <a:off x="309370" y="2708900"/>
              <a:ext cx="932910" cy="1076736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02BFB28A-3FC7-4604-AC8B-E5F3A43EB2F7}"/>
                </a:ext>
              </a:extLst>
            </p:cNvPr>
            <p:cNvSpPr txBox="1"/>
            <p:nvPr/>
          </p:nvSpPr>
          <p:spPr>
            <a:xfrm>
              <a:off x="107380" y="3700676"/>
              <a:ext cx="19928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>
                  <a:solidFill>
                    <a:srgbClr val="FF0000"/>
                  </a:solidFill>
                </a:rPr>
                <a:t>vaste koers (NE)</a:t>
              </a:r>
            </a:p>
            <a:p>
              <a:r>
                <a:rPr lang="nl-NL" b="1" dirty="0">
                  <a:solidFill>
                    <a:srgbClr val="FF0000"/>
                  </a:solidFill>
                </a:rPr>
                <a:t>is rechte lijn</a:t>
              </a:r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E7AE508D-3611-4F1F-8DB5-F176FC7B03BB}"/>
              </a:ext>
            </a:extLst>
          </p:cNvPr>
          <p:cNvGrpSpPr/>
          <p:nvPr/>
        </p:nvGrpSpPr>
        <p:grpSpPr>
          <a:xfrm>
            <a:off x="2915770" y="992089"/>
            <a:ext cx="2448340" cy="1992051"/>
            <a:chOff x="2915770" y="992089"/>
            <a:chExt cx="2448340" cy="1992051"/>
          </a:xfrm>
        </p:grpSpPr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599670FF-8C90-4A31-BC09-AEC65AC8C5EF}"/>
                </a:ext>
              </a:extLst>
            </p:cNvPr>
            <p:cNvCxnSpPr/>
            <p:nvPr/>
          </p:nvCxnSpPr>
          <p:spPr bwMode="auto">
            <a:xfrm flipV="1">
              <a:off x="2915770" y="992089"/>
              <a:ext cx="1646206" cy="1716811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D2725F7D-9116-428B-95C1-D94EB5AC825D}"/>
                </a:ext>
              </a:extLst>
            </p:cNvPr>
            <p:cNvSpPr txBox="1"/>
            <p:nvPr/>
          </p:nvSpPr>
          <p:spPr>
            <a:xfrm>
              <a:off x="2967300" y="2060810"/>
              <a:ext cx="23968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rgbClr val="FF0000"/>
                  </a:solidFill>
                </a:rPr>
                <a:t>je komt uit op</a:t>
              </a:r>
            </a:p>
            <a:p>
              <a:r>
                <a:rPr lang="nl-NL" dirty="0">
                  <a:solidFill>
                    <a:srgbClr val="FF0000"/>
                  </a:solidFill>
                </a:rPr>
                <a:t>de noordpool</a:t>
              </a:r>
            </a:p>
            <a:p>
              <a:r>
                <a:rPr lang="nl-NL" dirty="0">
                  <a:solidFill>
                    <a:srgbClr val="FF0000"/>
                  </a:solidFill>
                </a:rPr>
                <a:t>=uitgerekt tot een lijn)</a:t>
              </a:r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A64F5FE0-21B4-491E-84AE-E1738879BB76}"/>
              </a:ext>
            </a:extLst>
          </p:cNvPr>
          <p:cNvGrpSpPr/>
          <p:nvPr/>
        </p:nvGrpSpPr>
        <p:grpSpPr>
          <a:xfrm>
            <a:off x="5796170" y="4221110"/>
            <a:ext cx="2809977" cy="541162"/>
            <a:chOff x="5796170" y="4005080"/>
            <a:chExt cx="3092079" cy="432060"/>
          </a:xfrm>
        </p:grpSpPr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2C22DEEF-38DE-4B81-BC5F-CC519461DC4A}"/>
                </a:ext>
              </a:extLst>
            </p:cNvPr>
            <p:cNvSpPr txBox="1"/>
            <p:nvPr/>
          </p:nvSpPr>
          <p:spPr>
            <a:xfrm>
              <a:off x="5796170" y="4067808"/>
              <a:ext cx="30920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NL" b="1" dirty="0">
                  <a:solidFill>
                    <a:srgbClr val="FF0000"/>
                  </a:solidFill>
                </a:rPr>
                <a:t>verdwijn je van de kaart</a:t>
              </a:r>
            </a:p>
          </p:txBody>
        </p:sp>
        <p:cxnSp>
          <p:nvCxnSpPr>
            <p:cNvPr id="20" name="Rechte verbindingslijn met pijl 19">
              <a:extLst>
                <a:ext uri="{FF2B5EF4-FFF2-40B4-BE49-F238E27FC236}">
                  <a16:creationId xmlns:a16="http://schemas.microsoft.com/office/drawing/2014/main" id="{7F2F3C2F-AB81-47BC-B25C-A3EF7E6817E6}"/>
                </a:ext>
              </a:extLst>
            </p:cNvPr>
            <p:cNvCxnSpPr/>
            <p:nvPr/>
          </p:nvCxnSpPr>
          <p:spPr bwMode="auto">
            <a:xfrm>
              <a:off x="7575864" y="4005080"/>
              <a:ext cx="1152160" cy="0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ACCBBCDE-D69F-43A5-BA3B-778D1D3380EE}"/>
              </a:ext>
            </a:extLst>
          </p:cNvPr>
          <p:cNvGrpSpPr/>
          <p:nvPr/>
        </p:nvGrpSpPr>
        <p:grpSpPr>
          <a:xfrm>
            <a:off x="611450" y="4205913"/>
            <a:ext cx="4248591" cy="432060"/>
            <a:chOff x="5824099" y="4005080"/>
            <a:chExt cx="3116978" cy="432060"/>
          </a:xfrm>
        </p:grpSpPr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9C693381-054E-4482-AE8C-0A04C3D6EFA3}"/>
                </a:ext>
              </a:extLst>
            </p:cNvPr>
            <p:cNvSpPr txBox="1"/>
            <p:nvPr/>
          </p:nvSpPr>
          <p:spPr>
            <a:xfrm>
              <a:off x="5848998" y="4067808"/>
              <a:ext cx="30920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>
                  <a:solidFill>
                    <a:srgbClr val="FF0000"/>
                  </a:solidFill>
                </a:rPr>
                <a:t>dan verschijn je aan de andere kant</a:t>
              </a:r>
            </a:p>
          </p:txBody>
        </p:sp>
        <p:cxnSp>
          <p:nvCxnSpPr>
            <p:cNvPr id="28" name="Rechte verbindingslijn met pijl 27">
              <a:extLst>
                <a:ext uri="{FF2B5EF4-FFF2-40B4-BE49-F238E27FC236}">
                  <a16:creationId xmlns:a16="http://schemas.microsoft.com/office/drawing/2014/main" id="{A511C610-6D9F-4FAE-B925-9E23C0DD0F07}"/>
                </a:ext>
              </a:extLst>
            </p:cNvPr>
            <p:cNvCxnSpPr/>
            <p:nvPr/>
          </p:nvCxnSpPr>
          <p:spPr bwMode="auto">
            <a:xfrm>
              <a:off x="5824099" y="4005080"/>
              <a:ext cx="462474" cy="0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ekstvak 20">
            <a:extLst>
              <a:ext uri="{FF2B5EF4-FFF2-40B4-BE49-F238E27FC236}">
                <a16:creationId xmlns:a16="http://schemas.microsoft.com/office/drawing/2014/main" id="{2DEAAD09-FCFD-4150-BD6A-400DC8AC2BFD}"/>
              </a:ext>
            </a:extLst>
          </p:cNvPr>
          <p:cNvSpPr txBox="1"/>
          <p:nvPr/>
        </p:nvSpPr>
        <p:spPr>
          <a:xfrm>
            <a:off x="966565" y="5390985"/>
            <a:ext cx="506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● identificeer de rechter-rand met de linker-rand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95826400-E5C2-4EAA-9F79-6677FE47AD50}"/>
              </a:ext>
            </a:extLst>
          </p:cNvPr>
          <p:cNvSpPr txBox="1"/>
          <p:nvPr/>
        </p:nvSpPr>
        <p:spPr>
          <a:xfrm>
            <a:off x="584178" y="5021653"/>
            <a:ext cx="749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● je moet dingen doen om de kaart op de werkelijkheid te laten lijken: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1AA08D0D-B6D8-4B02-93DF-F1AA2B16D6E5}"/>
              </a:ext>
            </a:extLst>
          </p:cNvPr>
          <p:cNvSpPr txBox="1"/>
          <p:nvPr/>
        </p:nvSpPr>
        <p:spPr>
          <a:xfrm>
            <a:off x="935922" y="5760317"/>
            <a:ext cx="697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● identificeer de </a:t>
            </a:r>
            <a:r>
              <a:rPr lang="nl-NL" dirty="0" err="1"/>
              <a:t>boven-rand</a:t>
            </a:r>
            <a:r>
              <a:rPr lang="nl-NL" dirty="0"/>
              <a:t> (een lijn) met een punt (de noordpool)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E6698DB2-C1C7-4E4D-A950-A8F8AB96717D}"/>
              </a:ext>
            </a:extLst>
          </p:cNvPr>
          <p:cNvSpPr txBox="1"/>
          <p:nvPr/>
        </p:nvSpPr>
        <p:spPr>
          <a:xfrm>
            <a:off x="935425" y="6096927"/>
            <a:ext cx="6774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● identificeer de </a:t>
            </a:r>
            <a:r>
              <a:rPr lang="nl-NL" dirty="0" err="1"/>
              <a:t>onder-rand</a:t>
            </a:r>
            <a:r>
              <a:rPr lang="nl-NL" dirty="0"/>
              <a:t> (een lijn) met een punt (de zuidpool)</a:t>
            </a:r>
          </a:p>
        </p:txBody>
      </p:sp>
    </p:spTree>
    <p:extLst>
      <p:ext uri="{BB962C8B-B14F-4D97-AF65-F5344CB8AC3E}">
        <p14:creationId xmlns:p14="http://schemas.microsoft.com/office/powerpoint/2010/main" val="1907851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-324680" y="115888"/>
            <a:ext cx="7308380" cy="720725"/>
          </a:xfrm>
        </p:spPr>
        <p:txBody>
          <a:bodyPr/>
          <a:lstStyle/>
          <a:p>
            <a:r>
              <a:rPr lang="nl-NL" altLang="en-US" sz="3600" b="1" dirty="0">
                <a:solidFill>
                  <a:srgbClr val="FFFF00"/>
                </a:solidFill>
              </a:rPr>
              <a:t> </a:t>
            </a:r>
            <a:r>
              <a:rPr lang="nl-NL" altLang="en-US" sz="2800" b="1" dirty="0"/>
              <a:t>Twee soorten waargenomen </a:t>
            </a:r>
            <a:br>
              <a:rPr lang="nl-NL" altLang="en-US" sz="2800" b="1" dirty="0"/>
            </a:br>
            <a:r>
              <a:rPr lang="nl-NL" altLang="en-US" sz="2800" b="1" dirty="0"/>
              <a:t>Zwarte gaten</a:t>
            </a:r>
            <a:endParaRPr lang="nl-NL" altLang="en-US" sz="2800" b="1" baseline="-25000" dirty="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7380" y="1052670"/>
            <a:ext cx="6218369" cy="1064907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  <a:effectLst/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nl-NL" altLang="en-US" sz="2000" b="1" u="sng" dirty="0"/>
              <a:t>Stellaire Zwarte Gaten </a:t>
            </a:r>
            <a:r>
              <a:rPr lang="nl-NL" altLang="en-US" u="sng" dirty="0"/>
              <a:t>van 1 of een paar Zonsmassa's:</a:t>
            </a:r>
          </a:p>
          <a:p>
            <a:pPr>
              <a:spcBef>
                <a:spcPct val="20000"/>
              </a:spcBef>
            </a:pPr>
            <a:r>
              <a:rPr lang="nl-NL" altLang="en-US" dirty="0"/>
              <a:t>Zwart Gat gevormd door extreem hoge materiedichtheid</a:t>
            </a:r>
          </a:p>
          <a:p>
            <a:pPr>
              <a:spcBef>
                <a:spcPct val="20000"/>
              </a:spcBef>
            </a:pPr>
            <a:r>
              <a:rPr lang="nl-NL" altLang="en-US" dirty="0"/>
              <a:t>door een instortende ster</a:t>
            </a:r>
          </a:p>
        </p:txBody>
      </p:sp>
      <p:sp>
        <p:nvSpPr>
          <p:cNvPr id="3" name="Oval 2"/>
          <p:cNvSpPr>
            <a:spLocks noChangeAspect="1"/>
          </p:cNvSpPr>
          <p:nvPr/>
        </p:nvSpPr>
        <p:spPr bwMode="auto">
          <a:xfrm>
            <a:off x="6948330" y="2452224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7100730" y="1268700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330" y="-27480"/>
            <a:ext cx="2241310" cy="1008140"/>
          </a:xfrm>
          <a:prstGeom prst="rect">
            <a:avLst/>
          </a:prstGeom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07380" y="3574682"/>
            <a:ext cx="8060220" cy="1064907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  <a:effectLst/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nl-NL" altLang="en-US" sz="2000" b="1" u="sng" dirty="0"/>
              <a:t>Superzware Zwarte Gaten </a:t>
            </a:r>
            <a:r>
              <a:rPr lang="nl-NL" altLang="en-US" dirty="0"/>
              <a:t>van miljoen tot miljard keer een Zonsmassa's:</a:t>
            </a:r>
          </a:p>
          <a:p>
            <a:pPr>
              <a:spcBef>
                <a:spcPct val="20000"/>
              </a:spcBef>
            </a:pPr>
            <a:r>
              <a:rPr lang="nl-NL" altLang="en-US" dirty="0"/>
              <a:t>Zwart Gat gevormd door bv sterren die</a:t>
            </a:r>
          </a:p>
          <a:p>
            <a:pPr>
              <a:spcBef>
                <a:spcPct val="20000"/>
              </a:spcBef>
            </a:pPr>
            <a:r>
              <a:rPr lang="nl-NL" altLang="en-US" dirty="0"/>
              <a:t>In het centrum van een sterstelsel op elkaar klappen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380" y="2204830"/>
            <a:ext cx="6170151" cy="12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nl-NL" altLang="en-US" sz="1600" dirty="0"/>
              <a:t>bv de Zon samen te persen tot extreem hoge dichtheid</a:t>
            </a:r>
          </a:p>
          <a:p>
            <a:pPr>
              <a:spcBef>
                <a:spcPct val="20000"/>
              </a:spcBef>
            </a:pPr>
            <a:r>
              <a:rPr lang="nl-NL" altLang="en-US" sz="1600" dirty="0"/>
              <a:t>een bolletje van 3 km (</a:t>
            </a:r>
            <a:r>
              <a:rPr lang="nl-NL" altLang="en-US" sz="1600" dirty="0" err="1"/>
              <a:t>Schwarzschildstraal</a:t>
            </a:r>
            <a:r>
              <a:rPr lang="nl-NL" altLang="en-US" sz="1600" dirty="0"/>
              <a:t> voor 1 Zonsmassa)</a:t>
            </a:r>
          </a:p>
          <a:p>
            <a:pPr>
              <a:spcBef>
                <a:spcPct val="20000"/>
              </a:spcBef>
            </a:pPr>
            <a:r>
              <a:rPr lang="nl-NL" altLang="en-US" sz="1600" dirty="0"/>
              <a:t>Aan het eind van het leven van een ster, als die zijn eigen gewicht</a:t>
            </a:r>
          </a:p>
          <a:p>
            <a:pPr>
              <a:spcBef>
                <a:spcPct val="20000"/>
              </a:spcBef>
            </a:pPr>
            <a:r>
              <a:rPr lang="nl-NL" altLang="en-US" sz="1600" dirty="0"/>
              <a:t>niet meer overeind kan houden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1353" y="4769562"/>
            <a:ext cx="5522666" cy="152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nl-NL" altLang="en-US" sz="1600" dirty="0"/>
              <a:t>a.h.w. door miljoenen zonnen tegen elkaar aan te leggen</a:t>
            </a:r>
          </a:p>
          <a:p>
            <a:pPr>
              <a:spcBef>
                <a:spcPct val="20000"/>
              </a:spcBef>
            </a:pPr>
            <a:r>
              <a:rPr lang="nl-NL" altLang="en-US" sz="1600" dirty="0"/>
              <a:t>(</a:t>
            </a:r>
            <a:r>
              <a:rPr lang="nl-NL" altLang="en-US" sz="1600" dirty="0" err="1"/>
              <a:t>Schwarzschildstraal</a:t>
            </a:r>
            <a:r>
              <a:rPr lang="nl-NL" altLang="en-US" sz="1600" dirty="0"/>
              <a:t> miljoenen tot miljarden km,</a:t>
            </a:r>
          </a:p>
          <a:p>
            <a:pPr>
              <a:spcBef>
                <a:spcPct val="20000"/>
              </a:spcBef>
            </a:pPr>
            <a:r>
              <a:rPr lang="nl-NL" altLang="en-US" sz="1600" dirty="0"/>
              <a:t>afmetingen ter grootte van ons planetenstelsel)</a:t>
            </a:r>
          </a:p>
          <a:p>
            <a:pPr>
              <a:spcBef>
                <a:spcPct val="20000"/>
              </a:spcBef>
            </a:pPr>
            <a:r>
              <a:rPr lang="nl-NL" altLang="en-US" sz="1600" dirty="0"/>
              <a:t>Bv in het centrum van de </a:t>
            </a:r>
            <a:r>
              <a:rPr lang="nl-NL" altLang="en-US" sz="1600" dirty="0" err="1"/>
              <a:t>melkweg</a:t>
            </a:r>
            <a:r>
              <a:rPr lang="nl-NL" altLang="en-US" sz="1600" dirty="0"/>
              <a:t> waar voldoende sterren</a:t>
            </a:r>
          </a:p>
          <a:p>
            <a:pPr>
              <a:spcBef>
                <a:spcPct val="20000"/>
              </a:spcBef>
            </a:pPr>
            <a:r>
              <a:rPr lang="nl-NL" altLang="en-US" sz="1600" dirty="0"/>
              <a:t>op elkaar botsen</a:t>
            </a:r>
          </a:p>
        </p:txBody>
      </p:sp>
      <p:pic>
        <p:nvPicPr>
          <p:cNvPr id="11" name="Picture 4" descr="centaurus_a_030128_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544" y="4795528"/>
            <a:ext cx="1684338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h_06_B-H_candidate_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544" y="1281943"/>
            <a:ext cx="16033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4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8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-324680" y="115888"/>
            <a:ext cx="6048840" cy="1728892"/>
          </a:xfrm>
        </p:spPr>
        <p:txBody>
          <a:bodyPr/>
          <a:lstStyle/>
          <a:p>
            <a:r>
              <a:rPr lang="nl-NL" altLang="en-US" sz="3600" b="1" dirty="0">
                <a:solidFill>
                  <a:srgbClr val="FFFF00"/>
                </a:solidFill>
              </a:rPr>
              <a:t> </a:t>
            </a:r>
            <a:r>
              <a:rPr lang="nl-NL" altLang="en-US" sz="2800" b="1" dirty="0"/>
              <a:t>Theoretisch:</a:t>
            </a:r>
            <a:br>
              <a:rPr lang="nl-NL" altLang="en-US" b="1" dirty="0"/>
            </a:br>
            <a:r>
              <a:rPr lang="nl-NL" altLang="en-US" b="1" dirty="0"/>
              <a:t>zwarte gaten van </a:t>
            </a:r>
            <a:br>
              <a:rPr lang="nl-NL" altLang="en-US" b="1" dirty="0"/>
            </a:br>
            <a:r>
              <a:rPr lang="nl-NL" altLang="en-US" b="1" dirty="0"/>
              <a:t>iedere massa</a:t>
            </a:r>
            <a:br>
              <a:rPr lang="nl-NL" altLang="en-US" b="1" dirty="0"/>
            </a:br>
            <a:r>
              <a:rPr lang="nl-NL" altLang="en-US" sz="2400" b="1" dirty="0"/>
              <a:t>(anders dan sterren!)</a:t>
            </a:r>
            <a:endParaRPr lang="nl-NL" altLang="en-US" sz="1800" b="1" baseline="-25000" dirty="0"/>
          </a:p>
        </p:txBody>
      </p:sp>
      <p:sp>
        <p:nvSpPr>
          <p:cNvPr id="3" name="Oval 2"/>
          <p:cNvSpPr>
            <a:spLocks noChangeAspect="1"/>
          </p:cNvSpPr>
          <p:nvPr/>
        </p:nvSpPr>
        <p:spPr bwMode="auto">
          <a:xfrm>
            <a:off x="6948330" y="2452224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7100730" y="1268700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7380" y="4077090"/>
            <a:ext cx="8929240" cy="2687538"/>
            <a:chOff x="107380" y="4077090"/>
            <a:chExt cx="8929240" cy="2687538"/>
          </a:xfrm>
        </p:grpSpPr>
        <p:grpSp>
          <p:nvGrpSpPr>
            <p:cNvPr id="11" name="Group 10"/>
            <p:cNvGrpSpPr/>
            <p:nvPr/>
          </p:nvGrpSpPr>
          <p:grpSpPr>
            <a:xfrm>
              <a:off x="107380" y="4077090"/>
              <a:ext cx="8929240" cy="2687538"/>
              <a:chOff x="34925" y="4652963"/>
              <a:chExt cx="8640763" cy="2687538"/>
            </a:xfrm>
          </p:grpSpPr>
          <p:pic>
            <p:nvPicPr>
              <p:cNvPr id="12" name="Picture 7" descr="BH-track_landsberg_BH_search_at_LHC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1363" y="4652963"/>
                <a:ext cx="1584325" cy="1343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14"/>
              <p:cNvSpPr txBox="1">
                <a:spLocks noChangeArrowheads="1"/>
              </p:cNvSpPr>
              <p:nvPr/>
            </p:nvSpPr>
            <p:spPr bwMode="auto">
              <a:xfrm>
                <a:off x="34925" y="4724400"/>
                <a:ext cx="6828990" cy="26161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6600"/>
                    </a:solidFill>
                    <a:prstDash val="dash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algn="l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r>
                  <a:rPr lang="nl-NL" altLang="en-US" b="1" dirty="0">
                    <a:solidFill>
                      <a:srgbClr val="FF3300"/>
                    </a:solidFill>
                    <a:cs typeface="Arial" charset="0"/>
                  </a:rPr>
                  <a:t>●  </a:t>
                </a:r>
                <a:r>
                  <a:rPr lang="nl-NL" altLang="en-US" sz="3200" b="1" dirty="0">
                    <a:solidFill>
                      <a:srgbClr val="FF3300"/>
                    </a:solidFill>
                  </a:rPr>
                  <a:t>micro zwarte gaten</a:t>
                </a:r>
              </a:p>
              <a:p>
                <a:pPr>
                  <a:spcBef>
                    <a:spcPct val="20000"/>
                  </a:spcBef>
                </a:pPr>
                <a:r>
                  <a:rPr lang="nl-NL" altLang="en-US" sz="2000" b="1" dirty="0">
                    <a:solidFill>
                      <a:srgbClr val="FFFF00"/>
                    </a:solidFill>
                  </a:rPr>
                  <a:t>         </a:t>
                </a:r>
                <a:r>
                  <a:rPr lang="nl-NL" altLang="en-US" sz="2000" dirty="0"/>
                  <a:t>kleiner dan een atoomkern (nog nooit gezien)</a:t>
                </a:r>
              </a:p>
              <a:p>
                <a:pPr>
                  <a:spcBef>
                    <a:spcPct val="20000"/>
                  </a:spcBef>
                </a:pPr>
                <a:r>
                  <a:rPr lang="nl-NL" altLang="en-US" sz="2000" dirty="0"/>
                  <a:t>         vereisen extreme dichtheden bij de vorming </a:t>
                </a:r>
                <a:r>
                  <a:rPr lang="nl-NL" altLang="en-US" sz="2000" dirty="0" err="1"/>
                  <a:t>ivm</a:t>
                </a:r>
                <a:endParaRPr lang="nl-NL" altLang="en-US" sz="2000" dirty="0"/>
              </a:p>
              <a:p>
                <a:pPr>
                  <a:spcBef>
                    <a:spcPct val="20000"/>
                  </a:spcBef>
                </a:pPr>
                <a:r>
                  <a:rPr lang="nl-NL" altLang="en-US" sz="2000" dirty="0"/>
                  <a:t>         (later zullen we zien: verdampen heel snel);</a:t>
                </a:r>
              </a:p>
              <a:p>
                <a:pPr eaLnBrk="1" hangingPunct="1">
                  <a:buFontTx/>
                  <a:buNone/>
                </a:pPr>
                <a:r>
                  <a:rPr lang="nl-NL" altLang="en-US" sz="2000" dirty="0"/>
                  <a:t>         praktisch elementaire deeltjes </a:t>
                </a:r>
              </a:p>
              <a:p>
                <a:pPr eaLnBrk="1" hangingPunct="1">
                  <a:buFontTx/>
                  <a:buNone/>
                </a:pPr>
                <a:r>
                  <a:rPr lang="nl-NL" altLang="en-US" sz="2000" b="0" dirty="0"/>
                  <a:t>          bv zandkorrel-massa van 20 microgram</a:t>
                </a:r>
              </a:p>
              <a:p>
                <a:pPr eaLnBrk="1" hangingPunct="1">
                  <a:buFontTx/>
                  <a:buNone/>
                </a:pPr>
                <a:r>
                  <a:rPr lang="nl-NL" altLang="en-US" sz="2000" b="0" dirty="0"/>
                  <a:t>           met Schwarzschildstraal van 10</a:t>
                </a:r>
                <a:r>
                  <a:rPr lang="nl-NL" altLang="en-US" sz="2000" b="0" baseline="30000" dirty="0"/>
                  <a:t>-32</a:t>
                </a:r>
                <a:r>
                  <a:rPr lang="nl-NL" altLang="en-US" sz="2000" b="0" dirty="0"/>
                  <a:t> cm (Planck-lengte)</a:t>
                </a:r>
                <a:r>
                  <a:rPr lang="nl-NL" altLang="en-US" sz="2000" dirty="0">
                    <a:solidFill>
                      <a:srgbClr val="FFFF00"/>
                    </a:solidFill>
                  </a:rPr>
                  <a:t>         </a:t>
                </a:r>
                <a:endParaRPr lang="nl-NL" altLang="en-US" sz="20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293096" y="4941210"/>
                  <a:ext cx="871264" cy="553357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/>
                          </a:rPr>
                          <m:t>ρ</m:t>
                        </m:r>
                        <m:r>
                          <a:rPr lang="en-US" sz="1600" b="0" i="1" smtClean="0">
                            <a:latin typeface="Cambria Math"/>
                          </a:rPr>
                          <m:t>  ~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/>
                              </a:rPr>
                              <m:t>𝑀</m:t>
                            </m:r>
                            <m:r>
                              <a:rPr lang="en-US" sz="1600" b="0" i="1" baseline="30000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3096" y="4941210"/>
                  <a:ext cx="871264" cy="55335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254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200372" y="1356532"/>
            <a:ext cx="8743255" cy="3392035"/>
            <a:chOff x="34925" y="1540979"/>
            <a:chExt cx="8743255" cy="3392035"/>
          </a:xfrm>
        </p:grpSpPr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34925" y="2132247"/>
              <a:ext cx="6767513" cy="2800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6600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nl-NL" altLang="en-US" b="1" dirty="0">
                  <a:solidFill>
                    <a:srgbClr val="FF3300"/>
                  </a:solidFill>
                  <a:cs typeface="Arial" charset="0"/>
                </a:rPr>
                <a:t>●  </a:t>
              </a:r>
              <a:r>
                <a:rPr lang="nl-NL" altLang="en-US" sz="3200" b="1" dirty="0">
                  <a:solidFill>
                    <a:srgbClr val="FF3300"/>
                  </a:solidFill>
                </a:rPr>
                <a:t>baby  zwarte gaten</a:t>
              </a:r>
            </a:p>
            <a:p>
              <a:pPr>
                <a:spcBef>
                  <a:spcPct val="20000"/>
                </a:spcBef>
              </a:pPr>
              <a:r>
                <a:rPr lang="nl-NL" altLang="en-US" sz="2000" b="1" dirty="0">
                  <a:solidFill>
                    <a:srgbClr val="FFFF00"/>
                  </a:solidFill>
                </a:rPr>
                <a:t>         </a:t>
              </a:r>
              <a:r>
                <a:rPr lang="nl-NL" altLang="en-US" sz="2000" dirty="0"/>
                <a:t>minder dan een Aardmassa (nog nooit gezien)</a:t>
              </a:r>
            </a:p>
            <a:p>
              <a:pPr>
                <a:spcBef>
                  <a:spcPct val="20000"/>
                </a:spcBef>
              </a:pPr>
              <a:r>
                <a:rPr lang="nl-NL" altLang="en-US" sz="2000" dirty="0"/>
                <a:t>         kleiner dan ~1 cm</a:t>
              </a:r>
            </a:p>
            <a:p>
              <a:pPr>
                <a:spcBef>
                  <a:spcPct val="20000"/>
                </a:spcBef>
              </a:pPr>
              <a:r>
                <a:rPr lang="nl-NL" altLang="en-US" sz="2000" dirty="0"/>
                <a:t>         vereisen extreme dichtheden bij de vorming</a:t>
              </a:r>
            </a:p>
            <a:p>
              <a:pPr>
                <a:spcBef>
                  <a:spcPct val="20000"/>
                </a:spcBef>
              </a:pPr>
              <a:r>
                <a:rPr lang="nl-NL" altLang="en-US" sz="2000" dirty="0"/>
                <a:t>      Misschien gevormd in de Oerknal?</a:t>
              </a:r>
            </a:p>
            <a:p>
              <a:pPr>
                <a:spcBef>
                  <a:spcPct val="20000"/>
                </a:spcBef>
              </a:pPr>
              <a:endParaRPr lang="nl-NL" altLang="en-US" sz="2000" dirty="0"/>
            </a:p>
            <a:p>
              <a:pPr>
                <a:spcBef>
                  <a:spcPct val="20000"/>
                </a:spcBef>
              </a:pPr>
              <a:r>
                <a:rPr lang="nl-NL" altLang="en-US" sz="2000" dirty="0">
                  <a:solidFill>
                    <a:srgbClr val="FFFF00"/>
                  </a:solidFill>
                </a:rPr>
                <a:t>         </a:t>
              </a:r>
              <a:endParaRPr lang="nl-NL" altLang="en-US" sz="20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291905" y="1540979"/>
                  <a:ext cx="3486275" cy="555024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nl-NL" sz="1600" i="1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𝑖𝑐h𝑡h𝑒𝑖𝑑</m:t>
                        </m:r>
                        <m:r>
                          <a:rPr lang="en-US" sz="1600" b="0" i="1" smtClean="0">
                            <a:latin typeface="Cambria Math"/>
                          </a:rPr>
                          <m:t>  ~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𝑉𝑜𝑙𝑢𝑚𝑒</m:t>
                            </m:r>
                          </m:den>
                        </m:f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f>
                          <m:f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sSup>
                              <m:sSupPr>
                                <m:ctrlPr>
                                  <a:rPr lang="nl-NL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nl-NL" sz="1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f>
                          <m:f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num>
                          <m:den>
                            <m:sSup>
                              <m:sSupPr>
                                <m:ctrlPr>
                                  <a:rPr lang="nl-NL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nl-NL" sz="1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/>
                              </a:rPr>
                              <m:t>𝑀</m:t>
                            </m:r>
                            <m:r>
                              <a:rPr lang="en-US" sz="1600" b="0" i="1" baseline="30000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1905" y="1540979"/>
                  <a:ext cx="3486275" cy="55502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54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246B9330-04C2-4805-85C8-F1F16324AB54}"/>
              </a:ext>
            </a:extLst>
          </p:cNvPr>
          <p:cNvGrpSpPr/>
          <p:nvPr/>
        </p:nvGrpSpPr>
        <p:grpSpPr>
          <a:xfrm>
            <a:off x="5863991" y="57438"/>
            <a:ext cx="3280009" cy="1138773"/>
            <a:chOff x="5863991" y="57438"/>
            <a:chExt cx="3280009" cy="11387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kstvak 5">
                  <a:extLst>
                    <a:ext uri="{FF2B5EF4-FFF2-40B4-BE49-F238E27FC236}">
                      <a16:creationId xmlns:a16="http://schemas.microsoft.com/office/drawing/2014/main" id="{4D3A9373-8CA9-4BE4-93C6-0138463FB875}"/>
                    </a:ext>
                  </a:extLst>
                </p:cNvPr>
                <p:cNvSpPr txBox="1"/>
                <p:nvPr/>
              </p:nvSpPr>
              <p:spPr>
                <a:xfrm>
                  <a:off x="5863991" y="57438"/>
                  <a:ext cx="3219471" cy="1138773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  <m:t>𝑠𝑐h𝑤𝑎𝑟𝑧</m:t>
                            </m:r>
                            <m: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</m:sSub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=3 </m:t>
                        </m:r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𝑘𝑚</m:t>
                        </m:r>
                      </m:oMath>
                    </m:oMathPara>
                  </a14:m>
                  <a:endParaRPr lang="nl-NL" sz="2800" b="0" dirty="0"/>
                </a:p>
                <a:p>
                  <a:endParaRPr lang="nl-NL" sz="2800" b="0" dirty="0"/>
                </a:p>
                <a:p>
                  <a:endParaRPr lang="nl-NL" dirty="0"/>
                </a:p>
              </p:txBody>
            </p:sp>
          </mc:Choice>
          <mc:Fallback xmlns="">
            <p:sp>
              <p:nvSpPr>
                <p:cNvPr id="6" name="Tekstvak 5">
                  <a:extLst>
                    <a:ext uri="{FF2B5EF4-FFF2-40B4-BE49-F238E27FC236}">
                      <a16:creationId xmlns:a16="http://schemas.microsoft.com/office/drawing/2014/main" id="{4D3A9373-8CA9-4BE4-93C6-0138463FB8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3991" y="57438"/>
                  <a:ext cx="3219471" cy="113877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54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53297826-3C0F-4C5A-A8E2-D51B6E003A1C}"/>
                </a:ext>
              </a:extLst>
            </p:cNvPr>
            <p:cNvSpPr txBox="1"/>
            <p:nvPr/>
          </p:nvSpPr>
          <p:spPr>
            <a:xfrm>
              <a:off x="7129666" y="764806"/>
              <a:ext cx="2014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M in zonsmassa’s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1965E0F5-0E8E-44DA-96BA-B91BD406A92B}"/>
              </a:ext>
            </a:extLst>
          </p:cNvPr>
          <p:cNvSpPr txBox="1"/>
          <p:nvPr/>
        </p:nvSpPr>
        <p:spPr>
          <a:xfrm>
            <a:off x="5410393" y="1876847"/>
            <a:ext cx="3300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hoe lichter, des te groter moet </a:t>
            </a:r>
          </a:p>
          <a:p>
            <a:r>
              <a:rPr lang="nl-NL" dirty="0"/>
              <a:t>de materiedichtheid worden</a:t>
            </a:r>
          </a:p>
        </p:txBody>
      </p:sp>
    </p:spTree>
    <p:extLst>
      <p:ext uri="{BB962C8B-B14F-4D97-AF65-F5344CB8AC3E}">
        <p14:creationId xmlns:p14="http://schemas.microsoft.com/office/powerpoint/2010/main" val="407714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johnh\Documents\GroupWise\Heart-of-a-Black-Hole.jpg">
            <a:extLst>
              <a:ext uri="{FF2B5EF4-FFF2-40B4-BE49-F238E27FC236}">
                <a16:creationId xmlns:a16="http://schemas.microsoft.com/office/drawing/2014/main" id="{72E108F5-D50F-412C-9C08-C818497E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0" y="-1374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-36640" y="-27481"/>
            <a:ext cx="8137129" cy="102918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3200" b="1" dirty="0" err="1"/>
              <a:t>Algemene</a:t>
            </a:r>
            <a:r>
              <a:rPr lang="en-GB" altLang="en-US" sz="3200" b="1" dirty="0"/>
              <a:t> </a:t>
            </a:r>
            <a:r>
              <a:rPr lang="en-GB" altLang="en-US" sz="3200" b="1" dirty="0" err="1"/>
              <a:t>Relativiteitstheorie</a:t>
            </a:r>
            <a:br>
              <a:rPr lang="en-GB" altLang="en-US" sz="3200" b="1" dirty="0"/>
            </a:br>
            <a:r>
              <a:rPr lang="en-GB" altLang="en-US" sz="2000" b="1" dirty="0"/>
              <a:t>de </a:t>
            </a:r>
            <a:r>
              <a:rPr lang="en-GB" altLang="en-US" sz="2000" b="1" dirty="0" err="1"/>
              <a:t>nieuwe</a:t>
            </a:r>
            <a:r>
              <a:rPr lang="en-GB" altLang="en-US" sz="2000" b="1" dirty="0"/>
              <a:t> </a:t>
            </a:r>
            <a:r>
              <a:rPr lang="en-GB" altLang="en-US" sz="2000" b="1" dirty="0" err="1"/>
              <a:t>zwaartekrachttheorie</a:t>
            </a:r>
            <a:endParaRPr lang="en-GB" altLang="en-US" sz="2000" b="1" dirty="0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-171450"/>
            <a:ext cx="932497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-92075" y="-460375"/>
            <a:ext cx="9559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/>
          </a:p>
        </p:txBody>
      </p:sp>
      <p:sp>
        <p:nvSpPr>
          <p:cNvPr id="2058" name="TextBox 1"/>
          <p:cNvSpPr txBox="1">
            <a:spLocks noChangeArrowheads="1"/>
          </p:cNvSpPr>
          <p:nvPr/>
        </p:nvSpPr>
        <p:spPr bwMode="auto">
          <a:xfrm>
            <a:off x="1788920" y="213282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683460" y="42993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pic>
        <p:nvPicPr>
          <p:cNvPr id="13" name="Picture 3" descr="Einstein_patentoff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862" y="121483"/>
            <a:ext cx="1321498" cy="197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107380" y="1268700"/>
            <a:ext cx="4968690" cy="432060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altLang="en-US" sz="2000" b="0" kern="0" dirty="0"/>
              <a:t>● </a:t>
            </a:r>
            <a:r>
              <a:rPr lang="en-US" altLang="en-US" sz="2000" b="0" kern="0" dirty="0" err="1"/>
              <a:t>gebaseerd</a:t>
            </a:r>
            <a:r>
              <a:rPr lang="en-US" altLang="en-US" sz="2000" b="0" kern="0" dirty="0"/>
              <a:t> op het </a:t>
            </a:r>
            <a:r>
              <a:rPr lang="en-US" altLang="en-US" sz="2000" b="0" kern="0" dirty="0" err="1"/>
              <a:t>Equivalentie</a:t>
            </a:r>
            <a:r>
              <a:rPr lang="en-US" altLang="en-US" sz="2000" b="0" kern="0" dirty="0"/>
              <a:t> </a:t>
            </a:r>
            <a:r>
              <a:rPr lang="en-US" altLang="en-US" sz="2000" b="0" kern="0" dirty="0" err="1"/>
              <a:t>principe</a:t>
            </a:r>
            <a:endParaRPr lang="en-US" altLang="en-US" sz="2000" b="0" kern="0" dirty="0"/>
          </a:p>
          <a:p>
            <a:pPr algn="l"/>
            <a:r>
              <a:rPr lang="en-US" altLang="en-US" sz="2000" b="0" kern="0" dirty="0"/>
              <a:t>    </a:t>
            </a:r>
            <a:r>
              <a:rPr lang="en-US" altLang="en-US" sz="2000" b="0" kern="0" dirty="0" err="1"/>
              <a:t>vaak</a:t>
            </a:r>
            <a:r>
              <a:rPr lang="en-US" altLang="en-US" sz="2000" b="0" kern="0" dirty="0"/>
              <a:t> </a:t>
            </a:r>
            <a:r>
              <a:rPr lang="en-US" altLang="en-US" sz="2000" b="0" kern="0" dirty="0" err="1"/>
              <a:t>samengevat</a:t>
            </a:r>
            <a:r>
              <a:rPr lang="en-US" altLang="en-US" sz="2000" b="0" kern="0" dirty="0"/>
              <a:t> in twee </a:t>
            </a:r>
            <a:r>
              <a:rPr lang="en-US" altLang="en-US" sz="2000" b="0" kern="0" dirty="0" err="1"/>
              <a:t>punten</a:t>
            </a:r>
            <a:endParaRPr lang="en-US" altLang="en-US" sz="1800" b="0" kern="0" dirty="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E7A607FC-4877-45AD-87E9-00EE13F05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0" y="1785729"/>
            <a:ext cx="59870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400" kern="0" dirty="0"/>
              <a:t>1. massa  doet de tijdruimte krommen</a:t>
            </a:r>
            <a:endParaRPr lang="nl-NL" alt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E2112338-3F61-47B6-914F-3E91303FFC9F}"/>
              </a:ext>
            </a:extLst>
          </p:cNvPr>
          <p:cNvSpPr txBox="1"/>
          <p:nvPr/>
        </p:nvSpPr>
        <p:spPr>
          <a:xfrm>
            <a:off x="-178245" y="2394159"/>
            <a:ext cx="8706505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sz="2400" dirty="0"/>
              <a:t>2. </a:t>
            </a:r>
            <a:r>
              <a:rPr lang="en-US" sz="2400" dirty="0" err="1"/>
              <a:t>deeltjes</a:t>
            </a:r>
            <a:r>
              <a:rPr lang="en-US" sz="2400" dirty="0"/>
              <a:t> </a:t>
            </a:r>
            <a:r>
              <a:rPr lang="en-US" sz="2400" dirty="0" err="1"/>
              <a:t>bewegen</a:t>
            </a:r>
            <a:r>
              <a:rPr lang="en-US" sz="2400" dirty="0"/>
              <a:t> in </a:t>
            </a:r>
            <a:r>
              <a:rPr lang="en-US" sz="2400" dirty="0" err="1"/>
              <a:t>vrije</a:t>
            </a:r>
            <a:r>
              <a:rPr lang="en-US" sz="2400" dirty="0"/>
              <a:t> </a:t>
            </a:r>
            <a:r>
              <a:rPr lang="en-US" sz="2400" dirty="0" err="1"/>
              <a:t>val</a:t>
            </a:r>
            <a:r>
              <a:rPr lang="en-US" sz="2400" dirty="0"/>
              <a:t> "zo </a:t>
            </a:r>
            <a:r>
              <a:rPr lang="en-US" sz="2400" dirty="0" err="1"/>
              <a:t>rechtdoor</a:t>
            </a:r>
            <a:r>
              <a:rPr lang="en-US" sz="2400" dirty="0"/>
              <a:t> </a:t>
            </a:r>
            <a:r>
              <a:rPr lang="en-US" sz="2400" dirty="0" err="1"/>
              <a:t>mogelijk</a:t>
            </a:r>
            <a:r>
              <a:rPr lang="en-US" sz="2400" dirty="0"/>
              <a:t>“</a:t>
            </a:r>
          </a:p>
          <a:p>
            <a:r>
              <a:rPr lang="en-US" sz="2400" dirty="0"/>
              <a:t>      </a:t>
            </a:r>
            <a:r>
              <a:rPr lang="en-US" sz="2400" dirty="0" err="1"/>
              <a:t>als</a:t>
            </a:r>
            <a:r>
              <a:rPr lang="en-US" sz="2400" dirty="0"/>
              <a:t> de </a:t>
            </a:r>
            <a:r>
              <a:rPr lang="en-US" sz="2400" dirty="0" err="1"/>
              <a:t>kortste</a:t>
            </a:r>
            <a:r>
              <a:rPr lang="en-US" sz="2400" dirty="0"/>
              <a:t> </a:t>
            </a:r>
            <a:r>
              <a:rPr lang="en-US" sz="2400" dirty="0" err="1"/>
              <a:t>weg</a:t>
            </a:r>
            <a:r>
              <a:rPr lang="en-US" sz="2400" dirty="0"/>
              <a:t> in die </a:t>
            </a:r>
            <a:r>
              <a:rPr lang="en-US" sz="2400" dirty="0" err="1"/>
              <a:t>gekromde</a:t>
            </a:r>
            <a:r>
              <a:rPr lang="en-US" sz="2400" dirty="0"/>
              <a:t> </a:t>
            </a:r>
            <a:r>
              <a:rPr lang="en-US" sz="2400" dirty="0" err="1"/>
              <a:t>tijdruimte</a:t>
            </a:r>
            <a:r>
              <a:rPr lang="en-US" sz="2400" dirty="0"/>
              <a:t> </a:t>
            </a:r>
            <a:endParaRPr lang="en-US" sz="2800" dirty="0"/>
          </a:p>
        </p:txBody>
      </p:sp>
      <p:pic>
        <p:nvPicPr>
          <p:cNvPr id="21" name="Picture 4" descr="lec28_ants_hemi">
            <a:extLst>
              <a:ext uri="{FF2B5EF4-FFF2-40B4-BE49-F238E27FC236}">
                <a16:creationId xmlns:a16="http://schemas.microsoft.com/office/drawing/2014/main" id="{C5EF2F01-F91B-4C44-ADE7-083DC6E6C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0" y="3419716"/>
            <a:ext cx="2820009" cy="216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7">
            <a:extLst>
              <a:ext uri="{FF2B5EF4-FFF2-40B4-BE49-F238E27FC236}">
                <a16:creationId xmlns:a16="http://schemas.microsoft.com/office/drawing/2014/main" id="{AAEED3D9-60CC-45F2-AB87-AC3D5A2AEAEA}"/>
              </a:ext>
            </a:extLst>
          </p:cNvPr>
          <p:cNvSpPr txBox="1"/>
          <p:nvPr/>
        </p:nvSpPr>
        <p:spPr>
          <a:xfrm>
            <a:off x="3442582" y="3298778"/>
            <a:ext cx="4883910" cy="830997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● </a:t>
            </a:r>
            <a:r>
              <a:rPr lang="en-US" sz="2400" dirty="0" err="1"/>
              <a:t>gaat</a:t>
            </a:r>
            <a:r>
              <a:rPr lang="en-US" sz="2400" dirty="0"/>
              <a:t> </a:t>
            </a:r>
            <a:r>
              <a:rPr lang="en-US" sz="2400" dirty="0" err="1"/>
              <a:t>naar</a:t>
            </a:r>
            <a:r>
              <a:rPr lang="en-US" sz="2400" dirty="0"/>
              <a:t> </a:t>
            </a:r>
            <a:r>
              <a:rPr lang="en-US" sz="2400" dirty="0" err="1"/>
              <a:t>elkaar</a:t>
            </a:r>
            <a:r>
              <a:rPr lang="en-US" sz="2400" dirty="0"/>
              <a:t> toe: </a:t>
            </a:r>
            <a:r>
              <a:rPr lang="en-US" sz="2400" dirty="0" err="1"/>
              <a:t>dat</a:t>
            </a:r>
            <a:r>
              <a:rPr lang="en-US" sz="2400" dirty="0"/>
              <a:t> </a:t>
            </a:r>
            <a:r>
              <a:rPr lang="en-US" sz="2400" dirty="0" err="1"/>
              <a:t>lijkt</a:t>
            </a:r>
            <a:r>
              <a:rPr lang="en-US" sz="2400" dirty="0"/>
              <a:t> op het effect van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kracht</a:t>
            </a:r>
            <a:endParaRPr lang="en-US" sz="2400" dirty="0"/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3A876C01-E1B9-4703-BF81-6EEDB2476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86" y="5622423"/>
            <a:ext cx="85651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 err="1"/>
              <a:t>Zwaartekracht</a:t>
            </a:r>
            <a:r>
              <a:rPr lang="en-US" altLang="en-US" sz="2400" dirty="0"/>
              <a:t> is </a:t>
            </a:r>
            <a:r>
              <a:rPr lang="en-US" altLang="en-US" sz="2400" dirty="0" err="1"/>
              <a:t>geen</a:t>
            </a:r>
            <a:r>
              <a:rPr lang="en-US" altLang="en-US" sz="2400" dirty="0"/>
              <a:t> “</a:t>
            </a:r>
            <a:r>
              <a:rPr lang="en-US" altLang="en-US" sz="2400" dirty="0" err="1"/>
              <a:t>echte</a:t>
            </a:r>
            <a:r>
              <a:rPr lang="en-US" altLang="en-US" sz="2400" dirty="0"/>
              <a:t>” </a:t>
            </a:r>
            <a:r>
              <a:rPr lang="en-US" altLang="en-US" sz="2400" dirty="0" err="1"/>
              <a:t>kracht</a:t>
            </a:r>
            <a:r>
              <a:rPr lang="en-US" altLang="en-US" sz="2400" dirty="0"/>
              <a:t>, maar </a:t>
            </a:r>
            <a:r>
              <a:rPr lang="en-US" altLang="en-US" sz="2400" dirty="0" err="1"/>
              <a:t>een</a:t>
            </a:r>
            <a:r>
              <a:rPr lang="en-US" altLang="en-US" sz="2400" dirty="0"/>
              <a:t> "</a:t>
            </a:r>
            <a:r>
              <a:rPr lang="en-US" altLang="en-US" sz="2400" dirty="0" err="1"/>
              <a:t>meetkunde</a:t>
            </a:r>
            <a:r>
              <a:rPr lang="en-US" altLang="en-US" sz="2400" dirty="0"/>
              <a:t>";</a:t>
            </a:r>
            <a:endParaRPr lang="en-US" altLang="en-US" dirty="0"/>
          </a:p>
          <a:p>
            <a:pPr eaLnBrk="1" hangingPunct="1"/>
            <a:r>
              <a:rPr lang="en-US" altLang="en-US" sz="2400" dirty="0"/>
              <a:t>je </a:t>
            </a:r>
            <a:r>
              <a:rPr lang="en-US" altLang="en-US" sz="2400" dirty="0" err="1"/>
              <a:t>beweegt</a:t>
            </a:r>
            <a:r>
              <a:rPr lang="en-US" altLang="en-US" sz="2400" dirty="0"/>
              <a:t> door </a:t>
            </a:r>
            <a:r>
              <a:rPr lang="en-US" altLang="en-US" sz="2400" dirty="0" err="1"/>
              <a:t>kromming</a:t>
            </a:r>
            <a:endParaRPr lang="en-US" altLang="en-US" sz="2400" dirty="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09954AE6-376F-4B2C-BC5D-6E15F37506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36" y="4127597"/>
            <a:ext cx="3381021" cy="138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4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32" y="0"/>
            <a:ext cx="8708875" cy="1143000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nl-NL" altLang="en-US" sz="2800" b="1" dirty="0"/>
              <a:t>Niet kromming in de ruimte, maar tijdruimte.</a:t>
            </a:r>
            <a:br>
              <a:rPr lang="nl-NL" altLang="en-US" sz="2800" b="1" dirty="0"/>
            </a:br>
            <a:r>
              <a:rPr lang="nl-NL" altLang="en-US" sz="2800" b="1" dirty="0"/>
              <a:t>eerst ruimte</a:t>
            </a:r>
            <a:endParaRPr lang="nl-NL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1572280"/>
            <a:ext cx="6597843" cy="5003531"/>
          </a:xfrm>
          <a:prstGeom prst="rect">
            <a:avLst/>
          </a:prstGeom>
        </p:spPr>
      </p:pic>
      <p:sp useBgFill="1">
        <p:nvSpPr>
          <p:cNvPr id="3" name="TextBox 2"/>
          <p:cNvSpPr txBox="1"/>
          <p:nvPr/>
        </p:nvSpPr>
        <p:spPr>
          <a:xfrm>
            <a:off x="4355970" y="4638367"/>
            <a:ext cx="4525598" cy="9541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dirty="0" err="1"/>
              <a:t>snelle</a:t>
            </a:r>
            <a:r>
              <a:rPr lang="en-US" sz="2800" dirty="0"/>
              <a:t> </a:t>
            </a:r>
            <a:r>
              <a:rPr lang="en-US" sz="2800" dirty="0" err="1"/>
              <a:t>bal</a:t>
            </a:r>
            <a:r>
              <a:rPr lang="en-US" sz="2800" dirty="0"/>
              <a:t>: </a:t>
            </a:r>
            <a:r>
              <a:rPr lang="en-US" sz="2800" dirty="0" err="1"/>
              <a:t>kleine</a:t>
            </a:r>
            <a:r>
              <a:rPr lang="en-US" sz="2800" dirty="0"/>
              <a:t> </a:t>
            </a:r>
            <a:r>
              <a:rPr lang="en-US" sz="2800" dirty="0" err="1"/>
              <a:t>kromming</a:t>
            </a:r>
            <a:endParaRPr lang="en-US" sz="2800" dirty="0"/>
          </a:p>
          <a:p>
            <a:r>
              <a:rPr lang="en-US" sz="2800" dirty="0"/>
              <a:t>                 in de </a:t>
            </a:r>
            <a:r>
              <a:rPr lang="en-US" sz="2800" dirty="0" err="1"/>
              <a:t>ruimte</a:t>
            </a:r>
            <a:endParaRPr lang="en-US" sz="2800" dirty="0"/>
          </a:p>
        </p:txBody>
      </p:sp>
      <p:sp useBgFill="1">
        <p:nvSpPr>
          <p:cNvPr id="8" name="TextBox 7"/>
          <p:cNvSpPr txBox="1"/>
          <p:nvPr/>
        </p:nvSpPr>
        <p:spPr>
          <a:xfrm>
            <a:off x="2411700" y="1466753"/>
            <a:ext cx="1745991" cy="9541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dirty="0" err="1"/>
              <a:t>langzame</a:t>
            </a:r>
            <a:endParaRPr lang="en-US" sz="2800" dirty="0"/>
          </a:p>
          <a:p>
            <a:r>
              <a:rPr lang="en-US" sz="2800" dirty="0" err="1"/>
              <a:t>bal</a:t>
            </a:r>
            <a:endParaRPr lang="en-US" sz="2800" dirty="0"/>
          </a:p>
        </p:txBody>
      </p:sp>
      <p:cxnSp>
        <p:nvCxnSpPr>
          <p:cNvPr id="7" name="Straight Arrow Connector 9">
            <a:extLst>
              <a:ext uri="{FF2B5EF4-FFF2-40B4-BE49-F238E27FC236}">
                <a16:creationId xmlns:a16="http://schemas.microsoft.com/office/drawing/2014/main" id="{19782E0A-A940-4818-8B97-ECFB2901B5B7}"/>
              </a:ext>
            </a:extLst>
          </p:cNvPr>
          <p:cNvCxnSpPr/>
          <p:nvPr/>
        </p:nvCxnSpPr>
        <p:spPr bwMode="auto">
          <a:xfrm>
            <a:off x="2719650" y="6575811"/>
            <a:ext cx="3272640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" name="Groep 10">
            <a:extLst>
              <a:ext uri="{FF2B5EF4-FFF2-40B4-BE49-F238E27FC236}">
                <a16:creationId xmlns:a16="http://schemas.microsoft.com/office/drawing/2014/main" id="{C9ADDBA7-C4EE-448E-BA8B-81765B1E5AE1}"/>
              </a:ext>
            </a:extLst>
          </p:cNvPr>
          <p:cNvGrpSpPr/>
          <p:nvPr/>
        </p:nvGrpSpPr>
        <p:grpSpPr>
          <a:xfrm>
            <a:off x="0" y="967137"/>
            <a:ext cx="2021707" cy="2605883"/>
            <a:chOff x="0" y="967137"/>
            <a:chExt cx="2021707" cy="2605883"/>
          </a:xfrm>
        </p:grpSpPr>
        <p:cxnSp>
          <p:nvCxnSpPr>
            <p:cNvPr id="6" name="Straight Arrow Connector 7">
              <a:extLst>
                <a:ext uri="{FF2B5EF4-FFF2-40B4-BE49-F238E27FC236}">
                  <a16:creationId xmlns:a16="http://schemas.microsoft.com/office/drawing/2014/main" id="{7F636F58-0CB7-411E-9521-52331E50159E}"/>
                </a:ext>
              </a:extLst>
            </p:cNvPr>
            <p:cNvCxnSpPr/>
            <p:nvPr/>
          </p:nvCxnSpPr>
          <p:spPr bwMode="auto">
            <a:xfrm flipV="1">
              <a:off x="179390" y="1268700"/>
              <a:ext cx="0" cy="230432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10F383B8-B291-44AA-8782-333742744471}"/>
                </a:ext>
              </a:extLst>
            </p:cNvPr>
            <p:cNvSpPr txBox="1"/>
            <p:nvPr/>
          </p:nvSpPr>
          <p:spPr>
            <a:xfrm>
              <a:off x="0" y="967137"/>
              <a:ext cx="20217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000" dirty="0"/>
                <a:t>Ruimte (hoogte)</a:t>
              </a: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EC61ECF7-8442-43A7-8E19-0FE46561BEB7}"/>
              </a:ext>
            </a:extLst>
          </p:cNvPr>
          <p:cNvSpPr txBox="1"/>
          <p:nvPr/>
        </p:nvSpPr>
        <p:spPr>
          <a:xfrm>
            <a:off x="6032797" y="6358361"/>
            <a:ext cx="2504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Ruimte (</a:t>
            </a:r>
            <a:r>
              <a:rPr lang="nl-NL" sz="2000" dirty="0" err="1"/>
              <a:t>hor.afstand</a:t>
            </a:r>
            <a:r>
              <a:rPr lang="nl-NL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393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475" y="116540"/>
            <a:ext cx="5676945" cy="1143000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nl-NL" altLang="en-US" sz="3200" b="1" dirty="0"/>
              <a:t>filmbeelden:</a:t>
            </a:r>
            <a:br>
              <a:rPr lang="nl-NL" altLang="en-US" sz="3200" b="1" dirty="0"/>
            </a:br>
            <a:r>
              <a:rPr lang="nl-NL" altLang="en-US" sz="3200" b="1" dirty="0"/>
              <a:t>kromming in de tijdruimte </a:t>
            </a:r>
            <a:endParaRPr lang="nl-NL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0" y="1484729"/>
            <a:ext cx="8820590" cy="280829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611450" y="1340710"/>
            <a:ext cx="0" cy="230432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451520" y="4509150"/>
            <a:ext cx="3272640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 rot="16200000">
            <a:off x="-738564" y="2467726"/>
            <a:ext cx="1920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ruimte</a:t>
            </a:r>
            <a:r>
              <a:rPr lang="en-US" sz="2000" dirty="0"/>
              <a:t> (</a:t>
            </a:r>
            <a:r>
              <a:rPr lang="en-US" sz="2000" dirty="0" err="1"/>
              <a:t>hoogte</a:t>
            </a:r>
            <a:r>
              <a:rPr lang="en-US" sz="2000" dirty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8977" y="4819323"/>
            <a:ext cx="6604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tijd</a:t>
            </a:r>
            <a:r>
              <a:rPr lang="en-US" sz="2800" dirty="0"/>
              <a:t> (vast </a:t>
            </a:r>
            <a:r>
              <a:rPr lang="en-US" sz="2800" dirty="0" err="1"/>
              <a:t>tijd</a:t>
            </a:r>
            <a:r>
              <a:rPr lang="en-US" sz="2800" dirty="0"/>
              <a:t>-interval van de </a:t>
            </a:r>
            <a:r>
              <a:rPr lang="en-US" sz="2800" dirty="0" err="1"/>
              <a:t>filmbeelden</a:t>
            </a:r>
            <a:r>
              <a:rPr lang="en-US" sz="2800" dirty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380" y="5589300"/>
            <a:ext cx="8831264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In de </a:t>
            </a:r>
            <a:r>
              <a:rPr lang="en-US" sz="2400" dirty="0" err="1"/>
              <a:t>tijdruimte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vaste</a:t>
            </a:r>
            <a:r>
              <a:rPr lang="en-US" sz="2400" dirty="0"/>
              <a:t> </a:t>
            </a:r>
            <a:r>
              <a:rPr lang="en-US" sz="2400" dirty="0" err="1"/>
              <a:t>kromming</a:t>
            </a:r>
            <a:r>
              <a:rPr lang="en-US" sz="2400" dirty="0"/>
              <a:t>, </a:t>
            </a:r>
            <a:r>
              <a:rPr lang="en-US" sz="2400" dirty="0" err="1"/>
              <a:t>dezelfde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</a:t>
            </a:r>
            <a:r>
              <a:rPr lang="en-US" sz="2400" dirty="0" err="1"/>
              <a:t>beide</a:t>
            </a:r>
            <a:r>
              <a:rPr lang="en-US" sz="2400" dirty="0"/>
              <a:t> </a:t>
            </a:r>
            <a:r>
              <a:rPr lang="en-US" sz="2400" dirty="0" err="1"/>
              <a:t>ballen</a:t>
            </a:r>
            <a:endParaRPr lang="en-US" sz="2400" dirty="0"/>
          </a:p>
        </p:txBody>
      </p:sp>
      <p:sp useBgFill="1">
        <p:nvSpPr>
          <p:cNvPr id="16" name="Rectangle 15"/>
          <p:cNvSpPr/>
          <p:nvPr/>
        </p:nvSpPr>
        <p:spPr bwMode="auto">
          <a:xfrm>
            <a:off x="6876320" y="3212970"/>
            <a:ext cx="1512210" cy="792110"/>
          </a:xfrm>
          <a:prstGeom prst="rect">
            <a:avLst/>
          </a:prstGeom>
          <a:ln w="254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 useBgFill="1">
        <p:nvSpPr>
          <p:cNvPr id="17" name="Rectangle 16"/>
          <p:cNvSpPr/>
          <p:nvPr/>
        </p:nvSpPr>
        <p:spPr bwMode="auto">
          <a:xfrm>
            <a:off x="755470" y="2730630"/>
            <a:ext cx="8140540" cy="266310"/>
          </a:xfrm>
          <a:prstGeom prst="rect">
            <a:avLst/>
          </a:prstGeom>
          <a:ln w="254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7ED6E40F-F71C-447B-A78A-702E2B189C8A}"/>
              </a:ext>
            </a:extLst>
          </p:cNvPr>
          <p:cNvSpPr/>
          <p:nvPr/>
        </p:nvSpPr>
        <p:spPr bwMode="auto">
          <a:xfrm>
            <a:off x="1919475" y="3429000"/>
            <a:ext cx="914400" cy="914400"/>
          </a:xfrm>
          <a:prstGeom prst="arc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04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MySron">
  <a:themeElements>
    <a:clrScheme name="MySr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Sr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ySr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Sr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Sr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Sr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Sr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Sr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Sr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Sr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Sr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Sr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Sr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Sr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19082</TotalTime>
  <Words>3490</Words>
  <Application>Microsoft Office PowerPoint</Application>
  <PresentationFormat>Diavoorstelling (4:3)</PresentationFormat>
  <Paragraphs>700</Paragraphs>
  <Slides>49</Slides>
  <Notes>31</Notes>
  <HiddenSlides>0</HiddenSlides>
  <MMClips>17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49</vt:i4>
      </vt:variant>
    </vt:vector>
  </HeadingPairs>
  <TitlesOfParts>
    <vt:vector size="56" baseType="lpstr">
      <vt:lpstr>Arial Unicode MS</vt:lpstr>
      <vt:lpstr>Arial</vt:lpstr>
      <vt:lpstr>Arial Black</vt:lpstr>
      <vt:lpstr>Cambria Math</vt:lpstr>
      <vt:lpstr>Times New Roman</vt:lpstr>
      <vt:lpstr>MySron</vt:lpstr>
      <vt:lpstr>Bitmap Image</vt:lpstr>
      <vt:lpstr>Reis naar het binnenste van een Zwart Gat cursus Zwarte Gaten</vt:lpstr>
      <vt:lpstr>Zwarte Gaten in 4 colleges deel 2, Zwarte Gaten en de kwantummechanika</vt:lpstr>
      <vt:lpstr>Inhoud</vt:lpstr>
      <vt:lpstr>een oplossing van de Einstein-veldvergelijkingen Twee cruciale gebieden van een zwart gat</vt:lpstr>
      <vt:lpstr> Twee soorten waargenomen  Zwarte gaten</vt:lpstr>
      <vt:lpstr> Theoretisch: zwarte gaten van  iedere massa (anders dan sterren!)</vt:lpstr>
      <vt:lpstr>Algemene Relativiteitstheorie de nieuwe zwaartekrachttheorie</vt:lpstr>
      <vt:lpstr>Niet kromming in de ruimte, maar tijdruimte. eerst ruimte</vt:lpstr>
      <vt:lpstr>filmbeelden: kromming in de tijdruimte </vt:lpstr>
      <vt:lpstr>Algemene Relativiteitstheorie</vt:lpstr>
      <vt:lpstr>Licht en zwaartekracht  (2) Gravitatie-roodverschuiving</vt:lpstr>
      <vt:lpstr>Licht en zwaartekracht  (2) Gravitatie-roodverschuiving</vt:lpstr>
      <vt:lpstr>horizon van een Zwart Gat = oppervlak waar roodverschuiving oneindig groot </vt:lpstr>
      <vt:lpstr>Instorting van een ster tot de horizon gravitatie-roodverschuiving oneindig </vt:lpstr>
      <vt:lpstr>Licht en zwaartekracht  (3) nauw verband tussen golflengte en tijd</vt:lpstr>
      <vt:lpstr>Licht en zwaartekracht  (3) </vt:lpstr>
      <vt:lpstr>Interstellar, de science fiction film </vt:lpstr>
      <vt:lpstr>Tijd-dilatatie naarmate je dichterbij de horizon komt, gaat de tijd langzamer</vt:lpstr>
      <vt:lpstr>PowerPoint-presentatie</vt:lpstr>
      <vt:lpstr>zoals golf/deeltje een dualistische visie is Dualistische visie </vt:lpstr>
      <vt:lpstr>eigenschappen Zwarte Gaten tot nu</vt:lpstr>
      <vt:lpstr>1974 Stephen  Hawking’s  grote ontdekking:</vt:lpstr>
      <vt:lpstr>deel 2, Zwarte Gaten en de kwantummechanika</vt:lpstr>
      <vt:lpstr>begin 20ste eeuw Atoom model</vt:lpstr>
      <vt:lpstr>1920, kwantummechanica</vt:lpstr>
      <vt:lpstr>1925, kwantummechanica, verklaring deeltje/golf</vt:lpstr>
      <vt:lpstr>Kwantummechanica QM</vt:lpstr>
      <vt:lpstr>Informatie-behoud QM</vt:lpstr>
      <vt:lpstr>Zwarte Gaten en de kwantummechanika</vt:lpstr>
      <vt:lpstr>19e eeuw: lege ruimte gevuld met de ether</vt:lpstr>
      <vt:lpstr>1920, Einstein over ether</vt:lpstr>
      <vt:lpstr>1925, kwantummechanica</vt:lpstr>
      <vt:lpstr>PowerPoint-presentatie</vt:lpstr>
      <vt:lpstr>Precies bepaalde energie-versus minder scherp bepaald</vt:lpstr>
      <vt:lpstr>1930, Kwantum Veldentheorie QFT uitbreiding van kwantummechanica in overeenstemming met speciale relativiteitstheorie</vt:lpstr>
      <vt:lpstr>Geen behoud van deeltjes in Kwantummechanica</vt:lpstr>
      <vt:lpstr>Het process heet ook Vacuum-polarisatie</vt:lpstr>
      <vt:lpstr>Hawkingstraling</vt:lpstr>
      <vt:lpstr>Hawkingstraling</vt:lpstr>
      <vt:lpstr>Hawkingstraling</vt:lpstr>
      <vt:lpstr>Kwantummechanika een probleem voor Zwarte Gaten</vt:lpstr>
      <vt:lpstr>Kwantummechanika een probleem voor Zwarte Gaten</vt:lpstr>
      <vt:lpstr>Einde</vt:lpstr>
      <vt:lpstr>Einde</vt:lpstr>
      <vt:lpstr>Altijd golfbeweging door vertraagde reactie</vt:lpstr>
      <vt:lpstr>Gedachte-experiment, wat als… Wat als de afstand heel klein is (baan rond een punt-massa)</vt:lpstr>
      <vt:lpstr>PowerPoint-presentatie</vt:lpstr>
      <vt:lpstr>Identificatie van randen: andere topologie</vt:lpstr>
      <vt:lpstr>Identificatie van randen</vt:lpstr>
    </vt:vector>
  </TitlesOfParts>
  <Company>SRON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Multiversum</dc:title>
  <dc:subject>Moderne Precisie Kosmologie</dc:subject>
  <dc:creator>John Heise</dc:creator>
  <cp:lastModifiedBy>John Heise</cp:lastModifiedBy>
  <cp:revision>1276</cp:revision>
  <cp:lastPrinted>2016-07-14T15:18:56Z</cp:lastPrinted>
  <dcterms:created xsi:type="dcterms:W3CDTF">2003-04-25T12:08:57Z</dcterms:created>
  <dcterms:modified xsi:type="dcterms:W3CDTF">2021-07-16T10:37:20Z</dcterms:modified>
</cp:coreProperties>
</file>